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54"/>
  </p:notesMasterIdLst>
  <p:sldIdLst>
    <p:sldId id="256" r:id="rId2"/>
    <p:sldId id="283" r:id="rId3"/>
    <p:sldId id="299" r:id="rId4"/>
    <p:sldId id="289" r:id="rId5"/>
    <p:sldId id="259" r:id="rId6"/>
    <p:sldId id="310" r:id="rId7"/>
    <p:sldId id="288" r:id="rId8"/>
    <p:sldId id="316" r:id="rId9"/>
    <p:sldId id="301" r:id="rId10"/>
    <p:sldId id="302" r:id="rId11"/>
    <p:sldId id="312" r:id="rId12"/>
    <p:sldId id="313" r:id="rId13"/>
    <p:sldId id="305" r:id="rId14"/>
    <p:sldId id="315" r:id="rId15"/>
    <p:sldId id="303" r:id="rId16"/>
    <p:sldId id="314" r:id="rId17"/>
    <p:sldId id="357" r:id="rId18"/>
    <p:sldId id="358" r:id="rId19"/>
    <p:sldId id="306" r:id="rId20"/>
    <p:sldId id="307" r:id="rId21"/>
    <p:sldId id="311" r:id="rId22"/>
    <p:sldId id="281" r:id="rId23"/>
    <p:sldId id="282" r:id="rId24"/>
    <p:sldId id="261" r:id="rId25"/>
    <p:sldId id="359" r:id="rId26"/>
    <p:sldId id="262" r:id="rId27"/>
    <p:sldId id="284" r:id="rId28"/>
    <p:sldId id="285" r:id="rId29"/>
    <p:sldId id="263" r:id="rId30"/>
    <p:sldId id="300" r:id="rId31"/>
    <p:sldId id="269" r:id="rId32"/>
    <p:sldId id="264" r:id="rId33"/>
    <p:sldId id="265" r:id="rId34"/>
    <p:sldId id="270" r:id="rId35"/>
    <p:sldId id="266" r:id="rId36"/>
    <p:sldId id="267" r:id="rId37"/>
    <p:sldId id="271" r:id="rId38"/>
    <p:sldId id="292" r:id="rId39"/>
    <p:sldId id="290" r:id="rId40"/>
    <p:sldId id="286" r:id="rId41"/>
    <p:sldId id="298" r:id="rId42"/>
    <p:sldId id="354" r:id="rId43"/>
    <p:sldId id="355" r:id="rId44"/>
    <p:sldId id="294" r:id="rId45"/>
    <p:sldId id="295" r:id="rId46"/>
    <p:sldId id="308" r:id="rId47"/>
    <p:sldId id="287" r:id="rId48"/>
    <p:sldId id="291" r:id="rId49"/>
    <p:sldId id="293" r:id="rId50"/>
    <p:sldId id="277" r:id="rId51"/>
    <p:sldId id="278" r:id="rId52"/>
    <p:sldId id="279" r:id="rId53"/>
  </p:sldIdLst>
  <p:sldSz cx="9144000" cy="6858000" type="screen4x3"/>
  <p:notesSz cx="6858000" cy="914400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2000" kern="1200">
        <a:solidFill>
          <a:srgbClr val="CC3300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rgbClr val="CC3300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rgbClr val="CC3300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rgbClr val="CC3300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000" kern="1200">
        <a:solidFill>
          <a:srgbClr val="CC3300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sz="2000" kern="1200">
        <a:solidFill>
          <a:srgbClr val="CC3300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sz="2000" kern="1200">
        <a:solidFill>
          <a:srgbClr val="CC3300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sz="2000" kern="1200">
        <a:solidFill>
          <a:srgbClr val="CC3300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sz="2000" kern="1200">
        <a:solidFill>
          <a:srgbClr val="CC3300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淺色樣式 1 - 輔色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7"/>
    <p:restoredTop sz="93701"/>
  </p:normalViewPr>
  <p:slideViewPr>
    <p:cSldViewPr>
      <p:cViewPr varScale="1">
        <p:scale>
          <a:sx n="94" d="100"/>
          <a:sy n="94" d="100"/>
        </p:scale>
        <p:origin x="3392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11.png>
</file>

<file path=ppt/media/image12.png>
</file>

<file path=ppt/media/image13.png>
</file>

<file path=ppt/media/image2.tiff>
</file>

<file path=ppt/media/image3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731F6AE1-3518-8A4E-8686-9E4DBCD6740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88C31BA3-923F-264A-B4E8-C461EA6D8E8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C785754E-19A4-A443-BB58-2CE9DDC0B15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D1616BA8-0151-2E47-B508-B6307C64DA6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86C304DF-C134-AB4A-8C5B-00D472B7F30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901D505C-8899-4549-BDDB-B6F57217C0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40EDF20D-FCC6-9244-B0EB-8D6FF0986F3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投影片影像版面配置區 1">
            <a:extLst>
              <a:ext uri="{FF2B5EF4-FFF2-40B4-BE49-F238E27FC236}">
                <a16:creationId xmlns:a16="http://schemas.microsoft.com/office/drawing/2014/main" id="{F6E4B56B-1DA3-1448-86A1-6D127AF6E36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4" name="備忘稿版面配置區 2">
            <a:extLst>
              <a:ext uri="{FF2B5EF4-FFF2-40B4-BE49-F238E27FC236}">
                <a16:creationId xmlns:a16="http://schemas.microsoft.com/office/drawing/2014/main" id="{9977451A-6F8D-654F-B53B-A5B2A0381C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TW" altLang="en-US"/>
              <a:t>如果你覺得</a:t>
            </a:r>
            <a:r>
              <a:rPr lang="en-US" altLang="zh-TW"/>
              <a:t> program 1.11 </a:t>
            </a:r>
            <a:r>
              <a:rPr lang="zh-CN" altLang="en-US"/>
              <a:t>很難，那你應該先不要修資料結構</a:t>
            </a:r>
            <a:endParaRPr lang="zh-TW" altLang="en-US"/>
          </a:p>
          <a:p>
            <a:endParaRPr lang="zh-TW" altLang="en-US"/>
          </a:p>
        </p:txBody>
      </p:sp>
      <p:sp>
        <p:nvSpPr>
          <p:cNvPr id="23555" name="投影片編號版面配置區 3">
            <a:extLst>
              <a:ext uri="{FF2B5EF4-FFF2-40B4-BE49-F238E27FC236}">
                <a16:creationId xmlns:a16="http://schemas.microsoft.com/office/drawing/2014/main" id="{BBF72051-35AB-9F44-981D-A25E99C6C2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fld id="{AAF425CC-20D1-3F45-9F17-463EE9F6CCD0}" type="slidenum">
              <a:rPr lang="en-US" altLang="zh-TW" sz="1200" smtClean="0">
                <a:solidFill>
                  <a:schemeClr val="tx1"/>
                </a:solidFill>
              </a:rPr>
              <a:pPr/>
              <a:t>8</a:t>
            </a:fld>
            <a:endParaRPr lang="en-US" altLang="zh-TW" sz="120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投影片影像版面配置區 1">
            <a:extLst>
              <a:ext uri="{FF2B5EF4-FFF2-40B4-BE49-F238E27FC236}">
                <a16:creationId xmlns:a16="http://schemas.microsoft.com/office/drawing/2014/main" id="{FFC2FF31-7948-AC41-88F9-867584AB80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6" name="備忘稿版面配置區 2">
            <a:extLst>
              <a:ext uri="{FF2B5EF4-FFF2-40B4-BE49-F238E27FC236}">
                <a16:creationId xmlns:a16="http://schemas.microsoft.com/office/drawing/2014/main" id="{654BCD8D-622D-3F4E-BE58-16BE4EE7D1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TW" altLang="en-US"/>
          </a:p>
        </p:txBody>
      </p:sp>
      <p:sp>
        <p:nvSpPr>
          <p:cNvPr id="26627" name="投影片編號版面配置區 3">
            <a:extLst>
              <a:ext uri="{FF2B5EF4-FFF2-40B4-BE49-F238E27FC236}">
                <a16:creationId xmlns:a16="http://schemas.microsoft.com/office/drawing/2014/main" id="{F882FE7E-4134-044A-ABAB-DDFED735EA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fld id="{0F591784-1392-9C4B-B966-AE34170ED207}" type="slidenum">
              <a:rPr lang="en-US" altLang="zh-TW" sz="1200" smtClean="0">
                <a:solidFill>
                  <a:schemeClr val="tx1"/>
                </a:solidFill>
              </a:rPr>
              <a:pPr/>
              <a:t>10</a:t>
            </a:fld>
            <a:endParaRPr lang="en-US" altLang="zh-TW" sz="120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投影片影像版面配置區 1">
            <a:extLst>
              <a:ext uri="{FF2B5EF4-FFF2-40B4-BE49-F238E27FC236}">
                <a16:creationId xmlns:a16="http://schemas.microsoft.com/office/drawing/2014/main" id="{E722C184-EB7F-364A-B6EE-D08FFCDCEC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2" name="備忘稿版面配置區 2">
            <a:extLst>
              <a:ext uri="{FF2B5EF4-FFF2-40B4-BE49-F238E27FC236}">
                <a16:creationId xmlns:a16="http://schemas.microsoft.com/office/drawing/2014/main" id="{0F153B5F-5C5A-FC40-AD7D-3C621E7F4E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其實就是了一個</a:t>
            </a:r>
            <a:r>
              <a:rPr lang="en-US" altLang="zh-CN"/>
              <a:t> tempsum</a:t>
            </a:r>
            <a:r>
              <a:rPr lang="zh-TW" altLang="en-US"/>
              <a:t> 的宣告</a:t>
            </a:r>
          </a:p>
        </p:txBody>
      </p:sp>
      <p:sp>
        <p:nvSpPr>
          <p:cNvPr id="51203" name="投影片編號版面配置區 3">
            <a:extLst>
              <a:ext uri="{FF2B5EF4-FFF2-40B4-BE49-F238E27FC236}">
                <a16:creationId xmlns:a16="http://schemas.microsoft.com/office/drawing/2014/main" id="{E9D6E5FC-4F28-0941-A535-5F24564C54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fld id="{DD069D91-D636-E04F-B580-DA596E73CC78}" type="slidenum">
              <a:rPr lang="en-US" altLang="zh-TW" sz="1200" smtClean="0">
                <a:solidFill>
                  <a:schemeClr val="tx1"/>
                </a:solidFill>
              </a:rPr>
              <a:pPr/>
              <a:t>34</a:t>
            </a:fld>
            <a:endParaRPr lang="en-US" altLang="zh-TW" sz="120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投影片影像版面配置區 1">
            <a:extLst>
              <a:ext uri="{FF2B5EF4-FFF2-40B4-BE49-F238E27FC236}">
                <a16:creationId xmlns:a16="http://schemas.microsoft.com/office/drawing/2014/main" id="{2F8C20F1-3BAF-4349-8FD1-569C9D9650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6" name="備忘稿版面配置區 2">
            <a:extLst>
              <a:ext uri="{FF2B5EF4-FFF2-40B4-BE49-F238E27FC236}">
                <a16:creationId xmlns:a16="http://schemas.microsoft.com/office/drawing/2014/main" id="{AA054F4A-6ECA-EC45-B462-C8EAD83373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TW"/>
              <a:t>O ( n! * n )</a:t>
            </a:r>
            <a:endParaRPr lang="zh-TW" altLang="en-US"/>
          </a:p>
        </p:txBody>
      </p:sp>
      <p:sp>
        <p:nvSpPr>
          <p:cNvPr id="72707" name="投影片編號版面配置區 3">
            <a:extLst>
              <a:ext uri="{FF2B5EF4-FFF2-40B4-BE49-F238E27FC236}">
                <a16:creationId xmlns:a16="http://schemas.microsoft.com/office/drawing/2014/main" id="{D836F7F5-8A6C-E34A-8250-64C56DC4D8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fld id="{5CFDEC48-D0FE-DE49-AFA7-9D50CE2398F2}" type="slidenum">
              <a:rPr lang="en-US" altLang="zh-TW" sz="1200" smtClean="0">
                <a:solidFill>
                  <a:schemeClr val="tx1"/>
                </a:solidFill>
              </a:rPr>
              <a:pPr/>
              <a:t>46</a:t>
            </a:fld>
            <a:endParaRPr lang="en-US" altLang="zh-TW" sz="120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493B52BE-768A-124F-9B1F-D8610E34D475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7175" cy="1063625"/>
            <a:chOff x="-2" y="1536"/>
            <a:chExt cx="5762" cy="670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D433CBFF-F31D-854D-9DFE-5D82439BC3EA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-2" y="1562"/>
              <a:ext cx="5762" cy="638"/>
              <a:chOff x="-2" y="1562"/>
              <a:chExt cx="5762" cy="638"/>
            </a:xfrm>
          </p:grpSpPr>
          <p:sp>
            <p:nvSpPr>
              <p:cNvPr id="8" name="Freeform 4">
                <a:extLst>
                  <a:ext uri="{FF2B5EF4-FFF2-40B4-BE49-F238E27FC236}">
                    <a16:creationId xmlns:a16="http://schemas.microsoft.com/office/drawing/2014/main" id="{CE534C18-E301-F940-A870-C73DD3BF071A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559" y="-993"/>
                <a:ext cx="624" cy="5745"/>
              </a:xfrm>
              <a:custGeom>
                <a:avLst/>
                <a:gdLst>
                  <a:gd name="T0" fmla="*/ 0 w 1000"/>
                  <a:gd name="T1" fmla="*/ 0 h 720"/>
                  <a:gd name="T2" fmla="*/ 0 w 1000"/>
                  <a:gd name="T3" fmla="*/ 2147483646 h 720"/>
                  <a:gd name="T4" fmla="*/ 23 w 1000"/>
                  <a:gd name="T5" fmla="*/ 2147483646 h 720"/>
                  <a:gd name="T6" fmla="*/ 23 w 1000"/>
                  <a:gd name="T7" fmla="*/ 0 h 720"/>
                  <a:gd name="T8" fmla="*/ 0 w 1000"/>
                  <a:gd name="T9" fmla="*/ 0 h 7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00" h="720">
                    <a:moveTo>
                      <a:pt x="0" y="0"/>
                    </a:moveTo>
                    <a:lnTo>
                      <a:pt x="0" y="720"/>
                    </a:lnTo>
                    <a:lnTo>
                      <a:pt x="1000" y="720"/>
                    </a:lnTo>
                    <a:lnTo>
                      <a:pt x="10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724EEBE2-17A1-1F47-944B-90902CCBBE7D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1323" y="1669"/>
                <a:ext cx="624" cy="421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28 h 317"/>
                  <a:gd name="T4" fmla="*/ 624 w 624"/>
                  <a:gd name="T5" fmla="*/ 262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CB486CDC-DDCF-2C45-9DDD-DE718F83AEF7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982" y="1669"/>
                <a:ext cx="624" cy="422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85 h 317"/>
                  <a:gd name="T4" fmla="*/ 624 w 624"/>
                  <a:gd name="T5" fmla="*/ 2685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4FCC68D2-3279-894D-B683-AC696C217050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-57" y="1752"/>
                <a:ext cx="624" cy="255"/>
              </a:xfrm>
              <a:custGeom>
                <a:avLst/>
                <a:gdLst>
                  <a:gd name="T0" fmla="*/ 0 w 624"/>
                  <a:gd name="T1" fmla="*/ 3 h 370"/>
                  <a:gd name="T2" fmla="*/ 0 w 624"/>
                  <a:gd name="T3" fmla="*/ 16 h 370"/>
                  <a:gd name="T4" fmla="*/ 624 w 624"/>
                  <a:gd name="T5" fmla="*/ 16 h 370"/>
                  <a:gd name="T6" fmla="*/ 624 w 624"/>
                  <a:gd name="T7" fmla="*/ 3 h 370"/>
                  <a:gd name="T8" fmla="*/ 384 w 624"/>
                  <a:gd name="T9" fmla="*/ 1 h 370"/>
                  <a:gd name="T10" fmla="*/ 0 w 624"/>
                  <a:gd name="T11" fmla="*/ 3 h 37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370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2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F9324B78-5D87-7E46-804D-8E2679CCEA8E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664" y="1733"/>
                <a:ext cx="624" cy="294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148 h 317"/>
                  <a:gd name="T4" fmla="*/ 624 w 624"/>
                  <a:gd name="T5" fmla="*/ 14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D6736EFB-3523-8E49-AC59-0F1F339A90C4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442" y="1699"/>
                <a:ext cx="624" cy="362"/>
              </a:xfrm>
              <a:custGeom>
                <a:avLst/>
                <a:gdLst>
                  <a:gd name="T0" fmla="*/ 0 w 624"/>
                  <a:gd name="T1" fmla="*/ 0 h 272"/>
                  <a:gd name="T2" fmla="*/ 0 w 624"/>
                  <a:gd name="T3" fmla="*/ 2676 h 272"/>
                  <a:gd name="T4" fmla="*/ 240 w 624"/>
                  <a:gd name="T5" fmla="*/ 2362 h 272"/>
                  <a:gd name="T6" fmla="*/ 624 w 624"/>
                  <a:gd name="T7" fmla="*/ 2676 h 272"/>
                  <a:gd name="T8" fmla="*/ 624 w 624"/>
                  <a:gd name="T9" fmla="*/ 0 h 272"/>
                  <a:gd name="T10" fmla="*/ 0 w 624"/>
                  <a:gd name="T11" fmla="*/ 0 h 27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272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A0AFE350-0BAE-7448-B867-998309AF31D8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156" y="1726"/>
                <a:ext cx="632" cy="315"/>
              </a:xfrm>
              <a:custGeom>
                <a:avLst/>
                <a:gdLst>
                  <a:gd name="T0" fmla="*/ 8 w 632"/>
                  <a:gd name="T1" fmla="*/ 15 h 362"/>
                  <a:gd name="T2" fmla="*/ 8 w 632"/>
                  <a:gd name="T3" fmla="*/ 104 h 362"/>
                  <a:gd name="T4" fmla="*/ 248 w 632"/>
                  <a:gd name="T5" fmla="*/ 104 h 362"/>
                  <a:gd name="T6" fmla="*/ 632 w 632"/>
                  <a:gd name="T7" fmla="*/ 104 h 362"/>
                  <a:gd name="T8" fmla="*/ 632 w 632"/>
                  <a:gd name="T9" fmla="*/ 15 h 362"/>
                  <a:gd name="T10" fmla="*/ 104 w 632"/>
                  <a:gd name="T11" fmla="*/ 15 h 362"/>
                  <a:gd name="T12" fmla="*/ 8 w 632"/>
                  <a:gd name="T13" fmla="*/ 15 h 36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32" h="36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B36A110E-14CA-F24B-A255-74B00D4BFEEA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3211" y="1664"/>
                <a:ext cx="624" cy="421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28 h 317"/>
                  <a:gd name="T4" fmla="*/ 624 w 624"/>
                  <a:gd name="T5" fmla="*/ 262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DD9AA5E7-CA67-BE44-AC82-0E85958238E1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870" y="1664"/>
                <a:ext cx="624" cy="422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85 h 317"/>
                  <a:gd name="T4" fmla="*/ 624 w 624"/>
                  <a:gd name="T5" fmla="*/ 2685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0C5CE172-9DB2-7C43-A55F-89FFAE22ED45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1830" y="1747"/>
                <a:ext cx="624" cy="255"/>
              </a:xfrm>
              <a:custGeom>
                <a:avLst/>
                <a:gdLst>
                  <a:gd name="T0" fmla="*/ 0 w 624"/>
                  <a:gd name="T1" fmla="*/ 3 h 370"/>
                  <a:gd name="T2" fmla="*/ 0 w 624"/>
                  <a:gd name="T3" fmla="*/ 16 h 370"/>
                  <a:gd name="T4" fmla="*/ 624 w 624"/>
                  <a:gd name="T5" fmla="*/ 16 h 370"/>
                  <a:gd name="T6" fmla="*/ 624 w 624"/>
                  <a:gd name="T7" fmla="*/ 3 h 370"/>
                  <a:gd name="T8" fmla="*/ 384 w 624"/>
                  <a:gd name="T9" fmla="*/ 1 h 370"/>
                  <a:gd name="T10" fmla="*/ 0 w 624"/>
                  <a:gd name="T11" fmla="*/ 3 h 37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370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2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87FF727A-1839-4A45-B3D3-1CCDC72546BA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551" y="1728"/>
                <a:ext cx="624" cy="294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148 h 317"/>
                  <a:gd name="T4" fmla="*/ 624 w 624"/>
                  <a:gd name="T5" fmla="*/ 14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D49AA591-968D-D747-AA18-83D54A0C35FA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330" y="1694"/>
                <a:ext cx="624" cy="361"/>
              </a:xfrm>
              <a:custGeom>
                <a:avLst/>
                <a:gdLst>
                  <a:gd name="T0" fmla="*/ 0 w 624"/>
                  <a:gd name="T1" fmla="*/ 0 h 272"/>
                  <a:gd name="T2" fmla="*/ 0 w 624"/>
                  <a:gd name="T3" fmla="*/ 2617 h 272"/>
                  <a:gd name="T4" fmla="*/ 240 w 624"/>
                  <a:gd name="T5" fmla="*/ 2313 h 272"/>
                  <a:gd name="T6" fmla="*/ 624 w 624"/>
                  <a:gd name="T7" fmla="*/ 2617 h 272"/>
                  <a:gd name="T8" fmla="*/ 624 w 624"/>
                  <a:gd name="T9" fmla="*/ 0 h 272"/>
                  <a:gd name="T10" fmla="*/ 0 w 624"/>
                  <a:gd name="T11" fmla="*/ 0 h 27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272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0EFA14BC-6C26-4042-976A-1CB3C0DAAEAB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043" y="1721"/>
                <a:ext cx="632" cy="316"/>
              </a:xfrm>
              <a:custGeom>
                <a:avLst/>
                <a:gdLst>
                  <a:gd name="T0" fmla="*/ 8 w 632"/>
                  <a:gd name="T1" fmla="*/ 15 h 362"/>
                  <a:gd name="T2" fmla="*/ 8 w 632"/>
                  <a:gd name="T3" fmla="*/ 107 h 362"/>
                  <a:gd name="T4" fmla="*/ 248 w 632"/>
                  <a:gd name="T5" fmla="*/ 107 h 362"/>
                  <a:gd name="T6" fmla="*/ 632 w 632"/>
                  <a:gd name="T7" fmla="*/ 107 h 362"/>
                  <a:gd name="T8" fmla="*/ 632 w 632"/>
                  <a:gd name="T9" fmla="*/ 15 h 362"/>
                  <a:gd name="T10" fmla="*/ 104 w 632"/>
                  <a:gd name="T11" fmla="*/ 15 h 362"/>
                  <a:gd name="T12" fmla="*/ 8 w 632"/>
                  <a:gd name="T13" fmla="*/ 15 h 36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32" h="36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3C59FE8E-E246-1C4E-8908-D96BFA6D0557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4077" y="1669"/>
                <a:ext cx="624" cy="421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28 h 317"/>
                  <a:gd name="T4" fmla="*/ 624 w 624"/>
                  <a:gd name="T5" fmla="*/ 262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DF180715-8427-754A-80F8-CFB691EFC46F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3736" y="1669"/>
                <a:ext cx="624" cy="422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85 h 317"/>
                  <a:gd name="T4" fmla="*/ 624 w 624"/>
                  <a:gd name="T5" fmla="*/ 2685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594B1A8C-ECCE-684F-B0A9-E0E9C2A4E776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4584" y="1747"/>
                <a:ext cx="624" cy="255"/>
              </a:xfrm>
              <a:custGeom>
                <a:avLst/>
                <a:gdLst>
                  <a:gd name="T0" fmla="*/ 0 w 624"/>
                  <a:gd name="T1" fmla="*/ 3 h 370"/>
                  <a:gd name="T2" fmla="*/ 0 w 624"/>
                  <a:gd name="T3" fmla="*/ 16 h 370"/>
                  <a:gd name="T4" fmla="*/ 624 w 624"/>
                  <a:gd name="T5" fmla="*/ 16 h 370"/>
                  <a:gd name="T6" fmla="*/ 624 w 624"/>
                  <a:gd name="T7" fmla="*/ 3 h 370"/>
                  <a:gd name="T8" fmla="*/ 384 w 624"/>
                  <a:gd name="T9" fmla="*/ 1 h 370"/>
                  <a:gd name="T10" fmla="*/ 0 w 624"/>
                  <a:gd name="T11" fmla="*/ 3 h 37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370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2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93695063-BCDB-BE49-B3E9-895763932ED4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469" y="1562"/>
                <a:ext cx="291" cy="625"/>
              </a:xfrm>
              <a:custGeom>
                <a:avLst/>
                <a:gdLst>
                  <a:gd name="T0" fmla="*/ 0 w 291"/>
                  <a:gd name="T1" fmla="*/ 624 h 625"/>
                  <a:gd name="T2" fmla="*/ 291 w 291"/>
                  <a:gd name="T3" fmla="*/ 625 h 625"/>
                  <a:gd name="T4" fmla="*/ 291 w 291"/>
                  <a:gd name="T5" fmla="*/ 6 h 625"/>
                  <a:gd name="T6" fmla="*/ 0 w 291"/>
                  <a:gd name="T7" fmla="*/ 0 h 625"/>
                  <a:gd name="T8" fmla="*/ 0 w 291"/>
                  <a:gd name="T9" fmla="*/ 624 h 6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1" h="625">
                    <a:moveTo>
                      <a:pt x="0" y="624"/>
                    </a:moveTo>
                    <a:lnTo>
                      <a:pt x="291" y="625"/>
                    </a:lnTo>
                    <a:lnTo>
                      <a:pt x="291" y="6"/>
                    </a:lnTo>
                    <a:lnTo>
                      <a:pt x="0" y="0"/>
                    </a:lnTo>
                    <a:cubicBezTo>
                      <a:pt x="39" y="384"/>
                      <a:pt x="0" y="494"/>
                      <a:pt x="0" y="62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B61C7223-0550-7944-93E5-811077FF813C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5084" y="1694"/>
                <a:ext cx="624" cy="361"/>
              </a:xfrm>
              <a:custGeom>
                <a:avLst/>
                <a:gdLst>
                  <a:gd name="T0" fmla="*/ 0 w 624"/>
                  <a:gd name="T1" fmla="*/ 0 h 272"/>
                  <a:gd name="T2" fmla="*/ 0 w 624"/>
                  <a:gd name="T3" fmla="*/ 2617 h 272"/>
                  <a:gd name="T4" fmla="*/ 240 w 624"/>
                  <a:gd name="T5" fmla="*/ 2313 h 272"/>
                  <a:gd name="T6" fmla="*/ 624 w 624"/>
                  <a:gd name="T7" fmla="*/ 2617 h 272"/>
                  <a:gd name="T8" fmla="*/ 624 w 624"/>
                  <a:gd name="T9" fmla="*/ 0 h 272"/>
                  <a:gd name="T10" fmla="*/ 0 w 624"/>
                  <a:gd name="T11" fmla="*/ 0 h 27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272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4676E6A6-60F8-A34D-9144-E5876B7D6E4D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4797" y="1721"/>
                <a:ext cx="632" cy="316"/>
              </a:xfrm>
              <a:custGeom>
                <a:avLst/>
                <a:gdLst>
                  <a:gd name="T0" fmla="*/ 8 w 632"/>
                  <a:gd name="T1" fmla="*/ 15 h 362"/>
                  <a:gd name="T2" fmla="*/ 8 w 632"/>
                  <a:gd name="T3" fmla="*/ 107 h 362"/>
                  <a:gd name="T4" fmla="*/ 248 w 632"/>
                  <a:gd name="T5" fmla="*/ 107 h 362"/>
                  <a:gd name="T6" fmla="*/ 632 w 632"/>
                  <a:gd name="T7" fmla="*/ 107 h 362"/>
                  <a:gd name="T8" fmla="*/ 632 w 632"/>
                  <a:gd name="T9" fmla="*/ 15 h 362"/>
                  <a:gd name="T10" fmla="*/ 104 w 632"/>
                  <a:gd name="T11" fmla="*/ 15 h 362"/>
                  <a:gd name="T12" fmla="*/ 8 w 632"/>
                  <a:gd name="T13" fmla="*/ 15 h 36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32" h="36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sp>
          <p:nvSpPr>
            <p:cNvPr id="6" name="Freeform 23">
              <a:extLst>
                <a:ext uri="{FF2B5EF4-FFF2-40B4-BE49-F238E27FC236}">
                  <a16:creationId xmlns:a16="http://schemas.microsoft.com/office/drawing/2014/main" id="{25829CEB-FA14-0643-818C-4A22983DE30C}"/>
                </a:ext>
              </a:extLst>
            </p:cNvPr>
            <p:cNvSpPr>
              <a:spLocks/>
            </p:cNvSpPr>
            <p:nvPr/>
          </p:nvSpPr>
          <p:spPr bwMode="ltGray">
            <a:xfrm flipH="1">
              <a:off x="-2" y="1536"/>
              <a:ext cx="5762" cy="412"/>
            </a:xfrm>
            <a:custGeom>
              <a:avLst/>
              <a:gdLst>
                <a:gd name="T0" fmla="*/ 0 w 5762"/>
                <a:gd name="T1" fmla="*/ 338 h 385"/>
                <a:gd name="T2" fmla="*/ 5762 w 5762"/>
                <a:gd name="T3" fmla="*/ 322 h 385"/>
                <a:gd name="T4" fmla="*/ 5762 w 5762"/>
                <a:gd name="T5" fmla="*/ 4 h 385"/>
                <a:gd name="T6" fmla="*/ 0 w 5762"/>
                <a:gd name="T7" fmla="*/ 0 h 385"/>
                <a:gd name="T8" fmla="*/ 0 w 5762"/>
                <a:gd name="T9" fmla="*/ 338 h 38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762" h="385">
                  <a:moveTo>
                    <a:pt x="0" y="196"/>
                  </a:moveTo>
                  <a:cubicBezTo>
                    <a:pt x="1667" y="385"/>
                    <a:pt x="2275" y="93"/>
                    <a:pt x="5762" y="188"/>
                  </a:cubicBezTo>
                  <a:lnTo>
                    <a:pt x="5762" y="4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767676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chemeClr val="tx1"/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7" name="Freeform 24">
              <a:extLst>
                <a:ext uri="{FF2B5EF4-FFF2-40B4-BE49-F238E27FC236}">
                  <a16:creationId xmlns:a16="http://schemas.microsoft.com/office/drawing/2014/main" id="{E0291EC1-6EC0-634C-8042-57B10AC9770C}"/>
                </a:ext>
              </a:extLst>
            </p:cNvPr>
            <p:cNvSpPr>
              <a:spLocks/>
            </p:cNvSpPr>
            <p:nvPr/>
          </p:nvSpPr>
          <p:spPr bwMode="ltGray">
            <a:xfrm flipH="1">
              <a:off x="-2" y="2017"/>
              <a:ext cx="5761" cy="189"/>
            </a:xfrm>
            <a:custGeom>
              <a:avLst/>
              <a:gdLst>
                <a:gd name="T0" fmla="*/ 0 w 5761"/>
                <a:gd name="T1" fmla="*/ 28 h 189"/>
                <a:gd name="T2" fmla="*/ 5761 w 5761"/>
                <a:gd name="T3" fmla="*/ 0 h 189"/>
                <a:gd name="T4" fmla="*/ 5761 w 5761"/>
                <a:gd name="T5" fmla="*/ 189 h 189"/>
                <a:gd name="T6" fmla="*/ 1 w 5761"/>
                <a:gd name="T7" fmla="*/ 189 h 189"/>
                <a:gd name="T8" fmla="*/ 0 w 5761"/>
                <a:gd name="T9" fmla="*/ 28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761" h="189">
                  <a:moveTo>
                    <a:pt x="0" y="28"/>
                  </a:moveTo>
                  <a:cubicBezTo>
                    <a:pt x="961" y="0"/>
                    <a:pt x="4971" y="161"/>
                    <a:pt x="5761" y="0"/>
                  </a:cubicBezTo>
                  <a:lnTo>
                    <a:pt x="5761" y="189"/>
                  </a:lnTo>
                  <a:lnTo>
                    <a:pt x="1" y="189"/>
                  </a:lnTo>
                  <a:lnTo>
                    <a:pt x="0" y="28"/>
                  </a:lnTo>
                  <a:close/>
                </a:path>
              </a:pathLst>
            </a:custGeom>
            <a:gradFill rotWithShape="0">
              <a:gsLst>
                <a:gs pos="0">
                  <a:srgbClr val="767676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</p:grpSp>
      <p:sp>
        <p:nvSpPr>
          <p:cNvPr id="4121" name="Rectangle 25">
            <a:extLst>
              <a:ext uri="{FF2B5EF4-FFF2-40B4-BE49-F238E27FC236}">
                <a16:creationId xmlns:a16="http://schemas.microsoft.com/office/drawing/2014/main" id="{3CAB56F1-0DCE-DB4F-A449-67CEA32CD79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73163" y="1341438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4122" name="Rectangle 26">
            <a:extLst>
              <a:ext uri="{FF2B5EF4-FFF2-40B4-BE49-F238E27FC236}">
                <a16:creationId xmlns:a16="http://schemas.microsoft.com/office/drawing/2014/main" id="{DC4AC2AC-B5BC-0F4B-8B4E-C668A41F8B3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166813" y="3886200"/>
            <a:ext cx="6400800" cy="1752600"/>
          </a:xfrm>
        </p:spPr>
        <p:txBody>
          <a:bodyPr/>
          <a:lstStyle>
            <a:lvl1pPr marL="0" indent="0">
              <a:buFont typeface="Monotype Sorts" pitchFamily="2" charset="2"/>
              <a:buNone/>
              <a:defRPr/>
            </a:lvl1pPr>
          </a:lstStyle>
          <a:p>
            <a:pPr lvl="0"/>
            <a:r>
              <a:rPr lang="zh-TW" altLang="en-US" noProof="0"/>
              <a:t>按一下以編輯母片次標題樣式</a:t>
            </a:r>
          </a:p>
        </p:txBody>
      </p:sp>
      <p:sp>
        <p:nvSpPr>
          <p:cNvPr id="27" name="Rectangle 27">
            <a:extLst>
              <a:ext uri="{FF2B5EF4-FFF2-40B4-BE49-F238E27FC236}">
                <a16:creationId xmlns:a16="http://schemas.microsoft.com/office/drawing/2014/main" id="{25C865A6-F30F-4E4D-974E-889C01FD29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1166813" y="6248400"/>
            <a:ext cx="1905000" cy="457200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8" name="Rectangle 28">
            <a:extLst>
              <a:ext uri="{FF2B5EF4-FFF2-40B4-BE49-F238E27FC236}">
                <a16:creationId xmlns:a16="http://schemas.microsoft.com/office/drawing/2014/main" id="{CD6D3062-7CC5-324B-AF41-85D0ABF823B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6C3C7D9C-B0F8-7945-BFD4-5686459C1BF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1D2B5053-F236-3B4F-803D-B0279AE2DB4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66784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6CD134-19C4-934D-8124-9B9592CA6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4AF6174-C8D4-084F-88D2-DD5EA8FAC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B20256A0-E7C7-B44D-AB82-709FC531834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28">
            <a:extLst>
              <a:ext uri="{FF2B5EF4-FFF2-40B4-BE49-F238E27FC236}">
                <a16:creationId xmlns:a16="http://schemas.microsoft.com/office/drawing/2014/main" id="{7B0B78FF-C14C-D646-9CA0-ECD5D6B9A4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6" name="Rectangle 29">
            <a:extLst>
              <a:ext uri="{FF2B5EF4-FFF2-40B4-BE49-F238E27FC236}">
                <a16:creationId xmlns:a16="http://schemas.microsoft.com/office/drawing/2014/main" id="{A1352A0D-C6E6-094D-B438-08BE88392D6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6A1D8A-69AB-FD4D-858E-E83522E5EA1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32361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A9456FA-9170-C54D-9B03-681D9774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02463" y="457200"/>
            <a:ext cx="1943100" cy="56388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B17ACA5-EBB6-C147-B662-000CD4FB7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73163" y="457200"/>
            <a:ext cx="5676900" cy="5638800"/>
          </a:xfrm>
        </p:spPr>
        <p:txBody>
          <a:bodyPr vert="eaVert"/>
          <a:lstStyle/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79872094-2B33-BD42-A136-B6C62532B1B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28">
            <a:extLst>
              <a:ext uri="{FF2B5EF4-FFF2-40B4-BE49-F238E27FC236}">
                <a16:creationId xmlns:a16="http://schemas.microsoft.com/office/drawing/2014/main" id="{EEB60DE3-39B1-7044-892D-6100CF1E541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6" name="Rectangle 29">
            <a:extLst>
              <a:ext uri="{FF2B5EF4-FFF2-40B4-BE49-F238E27FC236}">
                <a16:creationId xmlns:a16="http://schemas.microsoft.com/office/drawing/2014/main" id="{91A2AD55-CDF5-2A4F-9B01-A081B42F73F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B07FA4-F70B-0D43-B594-9041FA0091A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322742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標題及文字在物件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1CCBAA-3268-1340-ACB5-05D66869F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163" y="457200"/>
            <a:ext cx="7772400" cy="1143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F74BFF-3854-D949-ACDA-1DCB76BC0E0F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173163" y="1981200"/>
            <a:ext cx="7772400" cy="1981200"/>
          </a:xfrm>
        </p:spPr>
        <p:txBody>
          <a:bodyPr/>
          <a:lstStyle/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53B78BF-35B9-FE43-90F0-E3529853E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73163" y="4114800"/>
            <a:ext cx="7772400" cy="1981200"/>
          </a:xfrm>
        </p:spPr>
        <p:txBody>
          <a:bodyPr/>
          <a:lstStyle/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9221D630-BC56-834A-BB46-9A3F9B999AA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28">
            <a:extLst>
              <a:ext uri="{FF2B5EF4-FFF2-40B4-BE49-F238E27FC236}">
                <a16:creationId xmlns:a16="http://schemas.microsoft.com/office/drawing/2014/main" id="{D6F43A68-604B-9B46-BF2F-2446BB614B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7" name="Rectangle 29">
            <a:extLst>
              <a:ext uri="{FF2B5EF4-FFF2-40B4-BE49-F238E27FC236}">
                <a16:creationId xmlns:a16="http://schemas.microsoft.com/office/drawing/2014/main" id="{F5EDC403-5B0D-EB45-B69E-71E7B80CD7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71D0F3-BFD2-EF45-8398-656119F21C1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6977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6E5B0-70E8-D746-8FE7-9E27D2B0A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CF9D6C-A0D6-6A43-9D84-89A862A97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7AFFB2FF-4A28-2948-916C-F2C465ED93D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28">
            <a:extLst>
              <a:ext uri="{FF2B5EF4-FFF2-40B4-BE49-F238E27FC236}">
                <a16:creationId xmlns:a16="http://schemas.microsoft.com/office/drawing/2014/main" id="{60B05189-E6AE-FF48-A8A2-B898654F9C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6" name="Rectangle 29">
            <a:extLst>
              <a:ext uri="{FF2B5EF4-FFF2-40B4-BE49-F238E27FC236}">
                <a16:creationId xmlns:a16="http://schemas.microsoft.com/office/drawing/2014/main" id="{0B55B7B4-77B3-6B4A-B2DD-393A1A7660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B4F796-AC66-F242-9420-9C9C45057B0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33049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62BA7C-2E35-ED44-9FAA-24F65932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21496C-C820-E648-A100-35CAF6D31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0B1C8B1C-F1F2-1A48-B43A-3CEFDD0324A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28">
            <a:extLst>
              <a:ext uri="{FF2B5EF4-FFF2-40B4-BE49-F238E27FC236}">
                <a16:creationId xmlns:a16="http://schemas.microsoft.com/office/drawing/2014/main" id="{9DD0DED5-DB34-434A-83B8-7B89EC868DA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6" name="Rectangle 29">
            <a:extLst>
              <a:ext uri="{FF2B5EF4-FFF2-40B4-BE49-F238E27FC236}">
                <a16:creationId xmlns:a16="http://schemas.microsoft.com/office/drawing/2014/main" id="{64E48826-E508-B24F-8C89-07E9D9FA2E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E863D6-FCA5-9C4D-B585-7C09A3E8A53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81116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5F5BC1-D25D-0D43-A6F1-57C0C4E62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513F9C-3B7C-4544-99B8-06651D58A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3163" y="1981200"/>
            <a:ext cx="3810000" cy="4114800"/>
          </a:xfrm>
        </p:spPr>
        <p:txBody>
          <a:bodyPr/>
          <a:lstStyle/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7A75B71-9EE4-4944-AFDF-8A701E7C6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35563" y="1981200"/>
            <a:ext cx="3810000" cy="4114800"/>
          </a:xfrm>
        </p:spPr>
        <p:txBody>
          <a:bodyPr/>
          <a:lstStyle/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FA891CE2-18EB-6D41-8A10-D0D689CC7B2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28">
            <a:extLst>
              <a:ext uri="{FF2B5EF4-FFF2-40B4-BE49-F238E27FC236}">
                <a16:creationId xmlns:a16="http://schemas.microsoft.com/office/drawing/2014/main" id="{0DBCD403-AEE6-1D4A-A98A-0294412F8D3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7" name="Rectangle 29">
            <a:extLst>
              <a:ext uri="{FF2B5EF4-FFF2-40B4-BE49-F238E27FC236}">
                <a16:creationId xmlns:a16="http://schemas.microsoft.com/office/drawing/2014/main" id="{18C75F89-DD6D-AA4D-9CD6-464D9ADFDB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59EB8C-B68B-4D4B-9719-5A8C7C7C16E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5355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A043FA-573B-9143-A164-6A27AE26C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409126F-3967-914C-9F60-CACD799583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D22A299-A79E-5E4B-86E6-B8993DEAC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A5357D6-6938-0F4D-B22F-2B334DF8F6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3194FD5-78F1-ED47-B485-8F72B6428B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3782CB1F-272F-5C44-9D14-EF89417E374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28">
            <a:extLst>
              <a:ext uri="{FF2B5EF4-FFF2-40B4-BE49-F238E27FC236}">
                <a16:creationId xmlns:a16="http://schemas.microsoft.com/office/drawing/2014/main" id="{E9791EBA-7C6D-E745-8862-8D934D3ED4B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9" name="Rectangle 29">
            <a:extLst>
              <a:ext uri="{FF2B5EF4-FFF2-40B4-BE49-F238E27FC236}">
                <a16:creationId xmlns:a16="http://schemas.microsoft.com/office/drawing/2014/main" id="{55D5B67C-B8FE-A64C-8FA2-66022919AC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82B2EB-1FDB-4C4E-9119-1016BADEB4D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10828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634AC3-CD8F-FC42-8DA3-6CC4C2DF0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E0F36E2E-0B44-7443-82C9-35FD3F3153E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28">
            <a:extLst>
              <a:ext uri="{FF2B5EF4-FFF2-40B4-BE49-F238E27FC236}">
                <a16:creationId xmlns:a16="http://schemas.microsoft.com/office/drawing/2014/main" id="{74AB4D2D-96D7-C24F-BD35-477D72B9F9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5" name="Rectangle 29">
            <a:extLst>
              <a:ext uri="{FF2B5EF4-FFF2-40B4-BE49-F238E27FC236}">
                <a16:creationId xmlns:a16="http://schemas.microsoft.com/office/drawing/2014/main" id="{615E81FE-417E-B54D-9DA7-B272A2E095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6DDC9C-67A0-6A41-8970-A1676FFF854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40269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>
            <a:extLst>
              <a:ext uri="{FF2B5EF4-FFF2-40B4-BE49-F238E27FC236}">
                <a16:creationId xmlns:a16="http://schemas.microsoft.com/office/drawing/2014/main" id="{B19A5941-DEE7-3C4B-9A0E-CC4E19D7B95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28">
            <a:extLst>
              <a:ext uri="{FF2B5EF4-FFF2-40B4-BE49-F238E27FC236}">
                <a16:creationId xmlns:a16="http://schemas.microsoft.com/office/drawing/2014/main" id="{B8B8A89F-25BD-6B40-889B-124427CFC9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4" name="Rectangle 29">
            <a:extLst>
              <a:ext uri="{FF2B5EF4-FFF2-40B4-BE49-F238E27FC236}">
                <a16:creationId xmlns:a16="http://schemas.microsoft.com/office/drawing/2014/main" id="{43829A05-1188-8042-843C-FA4B9639F7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975DFB-AD85-0142-920E-E9A52D83672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10708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C74389-1CC2-B74C-B913-9A38CA16B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566FEC-01D8-D845-8632-D89B725F2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BF113DA-E913-2241-A3CF-3C6DA5A2B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EAF567F3-0BB6-5C4B-9063-FC08C815346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28">
            <a:extLst>
              <a:ext uri="{FF2B5EF4-FFF2-40B4-BE49-F238E27FC236}">
                <a16:creationId xmlns:a16="http://schemas.microsoft.com/office/drawing/2014/main" id="{767BD527-E6FE-D641-A2AA-0CCC857FD9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7" name="Rectangle 29">
            <a:extLst>
              <a:ext uri="{FF2B5EF4-FFF2-40B4-BE49-F238E27FC236}">
                <a16:creationId xmlns:a16="http://schemas.microsoft.com/office/drawing/2014/main" id="{47684492-1B2D-4642-8EF2-87FD498D8B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D83A08-F047-D043-B591-730873D1153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54115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DCD934-AB90-404D-81AE-B600C9D64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EF7246D-7119-904F-8200-EC4D53D702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9AA26FE-4213-8147-B6BE-BF73A6D2C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TW" altLang="en-US"/>
              <a:t>編輯母片文字樣式
第二層
第三層
第四層
第五層</a:t>
            </a: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A72DDB6B-B343-EF4F-B7FA-794C257CB78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28">
            <a:extLst>
              <a:ext uri="{FF2B5EF4-FFF2-40B4-BE49-F238E27FC236}">
                <a16:creationId xmlns:a16="http://schemas.microsoft.com/office/drawing/2014/main" id="{51EAEAFE-0DF8-8A47-B226-275EAB375B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7" name="Rectangle 29">
            <a:extLst>
              <a:ext uri="{FF2B5EF4-FFF2-40B4-BE49-F238E27FC236}">
                <a16:creationId xmlns:a16="http://schemas.microsoft.com/office/drawing/2014/main" id="{B2D32E5E-86C1-9442-A75C-7E712EB0F4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809AB2-DF8E-6044-9E8A-4FE06FA7D7C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36398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>
            <a:extLst>
              <a:ext uri="{FF2B5EF4-FFF2-40B4-BE49-F238E27FC236}">
                <a16:creationId xmlns:a16="http://schemas.microsoft.com/office/drawing/2014/main" id="{0990046A-50D6-F142-A60E-59BEC8C4F1C5}"/>
              </a:ext>
            </a:extLst>
          </p:cNvPr>
          <p:cNvGrpSpPr>
            <a:grpSpLocks/>
          </p:cNvGrpSpPr>
          <p:nvPr/>
        </p:nvGrpSpPr>
        <p:grpSpPr bwMode="auto">
          <a:xfrm>
            <a:off x="0" y="-4763"/>
            <a:ext cx="1063625" cy="6858001"/>
            <a:chOff x="0" y="-3"/>
            <a:chExt cx="670" cy="4320"/>
          </a:xfrm>
        </p:grpSpPr>
        <p:grpSp>
          <p:nvGrpSpPr>
            <p:cNvPr id="1032" name="Group 3">
              <a:extLst>
                <a:ext uri="{FF2B5EF4-FFF2-40B4-BE49-F238E27FC236}">
                  <a16:creationId xmlns:a16="http://schemas.microsoft.com/office/drawing/2014/main" id="{085F7E2C-5AF2-6F47-9EA4-659E876D07D8}"/>
                </a:ext>
              </a:extLst>
            </p:cNvPr>
            <p:cNvGrpSpPr>
              <a:grpSpLocks/>
            </p:cNvGrpSpPr>
            <p:nvPr/>
          </p:nvGrpSpPr>
          <p:grpSpPr bwMode="auto">
            <a:xfrm rot="16200000" flipH="1">
              <a:off x="-1815" y="1838"/>
              <a:ext cx="4320" cy="638"/>
              <a:chOff x="-2" y="1562"/>
              <a:chExt cx="5762" cy="638"/>
            </a:xfrm>
          </p:grpSpPr>
          <p:sp>
            <p:nvSpPr>
              <p:cNvPr id="1035" name="Freeform 4">
                <a:extLst>
                  <a:ext uri="{FF2B5EF4-FFF2-40B4-BE49-F238E27FC236}">
                    <a16:creationId xmlns:a16="http://schemas.microsoft.com/office/drawing/2014/main" id="{E71D8E52-7BE7-7B49-B743-C23342CA082A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559" y="-993"/>
                <a:ext cx="624" cy="5745"/>
              </a:xfrm>
              <a:custGeom>
                <a:avLst/>
                <a:gdLst>
                  <a:gd name="T0" fmla="*/ 0 w 1000"/>
                  <a:gd name="T1" fmla="*/ 0 h 720"/>
                  <a:gd name="T2" fmla="*/ 0 w 1000"/>
                  <a:gd name="T3" fmla="*/ 2147483646 h 720"/>
                  <a:gd name="T4" fmla="*/ 23 w 1000"/>
                  <a:gd name="T5" fmla="*/ 2147483646 h 720"/>
                  <a:gd name="T6" fmla="*/ 23 w 1000"/>
                  <a:gd name="T7" fmla="*/ 0 h 720"/>
                  <a:gd name="T8" fmla="*/ 0 w 1000"/>
                  <a:gd name="T9" fmla="*/ 0 h 7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00" h="720">
                    <a:moveTo>
                      <a:pt x="0" y="0"/>
                    </a:moveTo>
                    <a:lnTo>
                      <a:pt x="0" y="720"/>
                    </a:lnTo>
                    <a:lnTo>
                      <a:pt x="1000" y="720"/>
                    </a:lnTo>
                    <a:lnTo>
                      <a:pt x="10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36" name="Freeform 5">
                <a:extLst>
                  <a:ext uri="{FF2B5EF4-FFF2-40B4-BE49-F238E27FC236}">
                    <a16:creationId xmlns:a16="http://schemas.microsoft.com/office/drawing/2014/main" id="{FEB8F2AC-E30F-DB4F-9BE4-F9F4740A89BB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1323" y="1669"/>
                <a:ext cx="624" cy="421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28 h 317"/>
                  <a:gd name="T4" fmla="*/ 624 w 624"/>
                  <a:gd name="T5" fmla="*/ 262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37" name="Freeform 6">
                <a:extLst>
                  <a:ext uri="{FF2B5EF4-FFF2-40B4-BE49-F238E27FC236}">
                    <a16:creationId xmlns:a16="http://schemas.microsoft.com/office/drawing/2014/main" id="{E4E7EAD0-018B-FC40-9A44-6BB228A89492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982" y="1669"/>
                <a:ext cx="624" cy="422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85 h 317"/>
                  <a:gd name="T4" fmla="*/ 624 w 624"/>
                  <a:gd name="T5" fmla="*/ 2685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38" name="Freeform 7">
                <a:extLst>
                  <a:ext uri="{FF2B5EF4-FFF2-40B4-BE49-F238E27FC236}">
                    <a16:creationId xmlns:a16="http://schemas.microsoft.com/office/drawing/2014/main" id="{8E4C884F-25F9-3C43-A9BD-86DC4DD98F05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-57" y="1752"/>
                <a:ext cx="624" cy="255"/>
              </a:xfrm>
              <a:custGeom>
                <a:avLst/>
                <a:gdLst>
                  <a:gd name="T0" fmla="*/ 0 w 624"/>
                  <a:gd name="T1" fmla="*/ 3 h 370"/>
                  <a:gd name="T2" fmla="*/ 0 w 624"/>
                  <a:gd name="T3" fmla="*/ 16 h 370"/>
                  <a:gd name="T4" fmla="*/ 624 w 624"/>
                  <a:gd name="T5" fmla="*/ 16 h 370"/>
                  <a:gd name="T6" fmla="*/ 624 w 624"/>
                  <a:gd name="T7" fmla="*/ 3 h 370"/>
                  <a:gd name="T8" fmla="*/ 384 w 624"/>
                  <a:gd name="T9" fmla="*/ 1 h 370"/>
                  <a:gd name="T10" fmla="*/ 0 w 624"/>
                  <a:gd name="T11" fmla="*/ 3 h 37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370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2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39" name="Freeform 8">
                <a:extLst>
                  <a:ext uri="{FF2B5EF4-FFF2-40B4-BE49-F238E27FC236}">
                    <a16:creationId xmlns:a16="http://schemas.microsoft.com/office/drawing/2014/main" id="{1DA8C9D3-FCAA-2C42-B626-77EF0A7D89CB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664" y="1733"/>
                <a:ext cx="624" cy="294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148 h 317"/>
                  <a:gd name="T4" fmla="*/ 624 w 624"/>
                  <a:gd name="T5" fmla="*/ 14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0" name="Freeform 9">
                <a:extLst>
                  <a:ext uri="{FF2B5EF4-FFF2-40B4-BE49-F238E27FC236}">
                    <a16:creationId xmlns:a16="http://schemas.microsoft.com/office/drawing/2014/main" id="{5465ADDC-BAA6-0D43-97D5-966213961092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442" y="1699"/>
                <a:ext cx="624" cy="362"/>
              </a:xfrm>
              <a:custGeom>
                <a:avLst/>
                <a:gdLst>
                  <a:gd name="T0" fmla="*/ 0 w 624"/>
                  <a:gd name="T1" fmla="*/ 0 h 272"/>
                  <a:gd name="T2" fmla="*/ 0 w 624"/>
                  <a:gd name="T3" fmla="*/ 2676 h 272"/>
                  <a:gd name="T4" fmla="*/ 240 w 624"/>
                  <a:gd name="T5" fmla="*/ 2362 h 272"/>
                  <a:gd name="T6" fmla="*/ 624 w 624"/>
                  <a:gd name="T7" fmla="*/ 2676 h 272"/>
                  <a:gd name="T8" fmla="*/ 624 w 624"/>
                  <a:gd name="T9" fmla="*/ 0 h 272"/>
                  <a:gd name="T10" fmla="*/ 0 w 624"/>
                  <a:gd name="T11" fmla="*/ 0 h 27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272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1" name="Freeform 10">
                <a:extLst>
                  <a:ext uri="{FF2B5EF4-FFF2-40B4-BE49-F238E27FC236}">
                    <a16:creationId xmlns:a16="http://schemas.microsoft.com/office/drawing/2014/main" id="{FB65319E-857C-4244-96D9-1BA663616CC9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156" y="1726"/>
                <a:ext cx="632" cy="315"/>
              </a:xfrm>
              <a:custGeom>
                <a:avLst/>
                <a:gdLst>
                  <a:gd name="T0" fmla="*/ 8 w 632"/>
                  <a:gd name="T1" fmla="*/ 15 h 362"/>
                  <a:gd name="T2" fmla="*/ 8 w 632"/>
                  <a:gd name="T3" fmla="*/ 104 h 362"/>
                  <a:gd name="T4" fmla="*/ 248 w 632"/>
                  <a:gd name="T5" fmla="*/ 104 h 362"/>
                  <a:gd name="T6" fmla="*/ 632 w 632"/>
                  <a:gd name="T7" fmla="*/ 104 h 362"/>
                  <a:gd name="T8" fmla="*/ 632 w 632"/>
                  <a:gd name="T9" fmla="*/ 15 h 362"/>
                  <a:gd name="T10" fmla="*/ 104 w 632"/>
                  <a:gd name="T11" fmla="*/ 15 h 362"/>
                  <a:gd name="T12" fmla="*/ 8 w 632"/>
                  <a:gd name="T13" fmla="*/ 15 h 36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32" h="36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2" name="Freeform 11">
                <a:extLst>
                  <a:ext uri="{FF2B5EF4-FFF2-40B4-BE49-F238E27FC236}">
                    <a16:creationId xmlns:a16="http://schemas.microsoft.com/office/drawing/2014/main" id="{8BAEBE0B-F294-1347-BD1F-92A5742E9B95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3211" y="1664"/>
                <a:ext cx="624" cy="421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28 h 317"/>
                  <a:gd name="T4" fmla="*/ 624 w 624"/>
                  <a:gd name="T5" fmla="*/ 262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3" name="Freeform 12">
                <a:extLst>
                  <a:ext uri="{FF2B5EF4-FFF2-40B4-BE49-F238E27FC236}">
                    <a16:creationId xmlns:a16="http://schemas.microsoft.com/office/drawing/2014/main" id="{AABFF1E4-CCB1-5440-BA60-3E4623E4E0C7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870" y="1664"/>
                <a:ext cx="624" cy="422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85 h 317"/>
                  <a:gd name="T4" fmla="*/ 624 w 624"/>
                  <a:gd name="T5" fmla="*/ 2685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4" name="Freeform 13">
                <a:extLst>
                  <a:ext uri="{FF2B5EF4-FFF2-40B4-BE49-F238E27FC236}">
                    <a16:creationId xmlns:a16="http://schemas.microsoft.com/office/drawing/2014/main" id="{09856D1A-1E39-044E-BEF9-E8B796F63A4A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1830" y="1747"/>
                <a:ext cx="624" cy="255"/>
              </a:xfrm>
              <a:custGeom>
                <a:avLst/>
                <a:gdLst>
                  <a:gd name="T0" fmla="*/ 0 w 624"/>
                  <a:gd name="T1" fmla="*/ 3 h 370"/>
                  <a:gd name="T2" fmla="*/ 0 w 624"/>
                  <a:gd name="T3" fmla="*/ 16 h 370"/>
                  <a:gd name="T4" fmla="*/ 624 w 624"/>
                  <a:gd name="T5" fmla="*/ 16 h 370"/>
                  <a:gd name="T6" fmla="*/ 624 w 624"/>
                  <a:gd name="T7" fmla="*/ 3 h 370"/>
                  <a:gd name="T8" fmla="*/ 384 w 624"/>
                  <a:gd name="T9" fmla="*/ 1 h 370"/>
                  <a:gd name="T10" fmla="*/ 0 w 624"/>
                  <a:gd name="T11" fmla="*/ 3 h 37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370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2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5" name="Freeform 14">
                <a:extLst>
                  <a:ext uri="{FF2B5EF4-FFF2-40B4-BE49-F238E27FC236}">
                    <a16:creationId xmlns:a16="http://schemas.microsoft.com/office/drawing/2014/main" id="{3D5351AA-C19F-DB42-A1F1-82BCE4A47721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551" y="1728"/>
                <a:ext cx="624" cy="294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148 h 317"/>
                  <a:gd name="T4" fmla="*/ 624 w 624"/>
                  <a:gd name="T5" fmla="*/ 14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6" name="Freeform 15">
                <a:extLst>
                  <a:ext uri="{FF2B5EF4-FFF2-40B4-BE49-F238E27FC236}">
                    <a16:creationId xmlns:a16="http://schemas.microsoft.com/office/drawing/2014/main" id="{ECC1CDD4-04A4-B34C-BF65-298AB2623C3E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330" y="1694"/>
                <a:ext cx="624" cy="361"/>
              </a:xfrm>
              <a:custGeom>
                <a:avLst/>
                <a:gdLst>
                  <a:gd name="T0" fmla="*/ 0 w 624"/>
                  <a:gd name="T1" fmla="*/ 0 h 272"/>
                  <a:gd name="T2" fmla="*/ 0 w 624"/>
                  <a:gd name="T3" fmla="*/ 2617 h 272"/>
                  <a:gd name="T4" fmla="*/ 240 w 624"/>
                  <a:gd name="T5" fmla="*/ 2313 h 272"/>
                  <a:gd name="T6" fmla="*/ 624 w 624"/>
                  <a:gd name="T7" fmla="*/ 2617 h 272"/>
                  <a:gd name="T8" fmla="*/ 624 w 624"/>
                  <a:gd name="T9" fmla="*/ 0 h 272"/>
                  <a:gd name="T10" fmla="*/ 0 w 624"/>
                  <a:gd name="T11" fmla="*/ 0 h 27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272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7" name="Freeform 16">
                <a:extLst>
                  <a:ext uri="{FF2B5EF4-FFF2-40B4-BE49-F238E27FC236}">
                    <a16:creationId xmlns:a16="http://schemas.microsoft.com/office/drawing/2014/main" id="{D5673B17-5CC9-BE4D-A3B6-648B1FCAA066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2043" y="1721"/>
                <a:ext cx="632" cy="316"/>
              </a:xfrm>
              <a:custGeom>
                <a:avLst/>
                <a:gdLst>
                  <a:gd name="T0" fmla="*/ 8 w 632"/>
                  <a:gd name="T1" fmla="*/ 15 h 362"/>
                  <a:gd name="T2" fmla="*/ 8 w 632"/>
                  <a:gd name="T3" fmla="*/ 107 h 362"/>
                  <a:gd name="T4" fmla="*/ 248 w 632"/>
                  <a:gd name="T5" fmla="*/ 107 h 362"/>
                  <a:gd name="T6" fmla="*/ 632 w 632"/>
                  <a:gd name="T7" fmla="*/ 107 h 362"/>
                  <a:gd name="T8" fmla="*/ 632 w 632"/>
                  <a:gd name="T9" fmla="*/ 15 h 362"/>
                  <a:gd name="T10" fmla="*/ 104 w 632"/>
                  <a:gd name="T11" fmla="*/ 15 h 362"/>
                  <a:gd name="T12" fmla="*/ 8 w 632"/>
                  <a:gd name="T13" fmla="*/ 15 h 36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32" h="36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8" name="Freeform 17">
                <a:extLst>
                  <a:ext uri="{FF2B5EF4-FFF2-40B4-BE49-F238E27FC236}">
                    <a16:creationId xmlns:a16="http://schemas.microsoft.com/office/drawing/2014/main" id="{2611D3E8-AE97-7D49-9B32-FBBA3D2C8193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4077" y="1669"/>
                <a:ext cx="624" cy="421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28 h 317"/>
                  <a:gd name="T4" fmla="*/ 624 w 624"/>
                  <a:gd name="T5" fmla="*/ 2628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49" name="Freeform 18">
                <a:extLst>
                  <a:ext uri="{FF2B5EF4-FFF2-40B4-BE49-F238E27FC236}">
                    <a16:creationId xmlns:a16="http://schemas.microsoft.com/office/drawing/2014/main" id="{F66DEC79-9BD2-2F45-A5F5-9B0D612BB256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3736" y="1669"/>
                <a:ext cx="624" cy="422"/>
              </a:xfrm>
              <a:custGeom>
                <a:avLst/>
                <a:gdLst>
                  <a:gd name="T0" fmla="*/ 0 w 624"/>
                  <a:gd name="T1" fmla="*/ 0 h 317"/>
                  <a:gd name="T2" fmla="*/ 0 w 624"/>
                  <a:gd name="T3" fmla="*/ 2685 h 317"/>
                  <a:gd name="T4" fmla="*/ 624 w 624"/>
                  <a:gd name="T5" fmla="*/ 2685 h 317"/>
                  <a:gd name="T6" fmla="*/ 624 w 624"/>
                  <a:gd name="T7" fmla="*/ 0 h 317"/>
                  <a:gd name="T8" fmla="*/ 0 w 624"/>
                  <a:gd name="T9" fmla="*/ 0 h 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4" h="317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50" name="Freeform 19">
                <a:extLst>
                  <a:ext uri="{FF2B5EF4-FFF2-40B4-BE49-F238E27FC236}">
                    <a16:creationId xmlns:a16="http://schemas.microsoft.com/office/drawing/2014/main" id="{D64D3DC2-40E0-7941-8490-A099B001DCD2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4584" y="1747"/>
                <a:ext cx="624" cy="255"/>
              </a:xfrm>
              <a:custGeom>
                <a:avLst/>
                <a:gdLst>
                  <a:gd name="T0" fmla="*/ 0 w 624"/>
                  <a:gd name="T1" fmla="*/ 3 h 370"/>
                  <a:gd name="T2" fmla="*/ 0 w 624"/>
                  <a:gd name="T3" fmla="*/ 16 h 370"/>
                  <a:gd name="T4" fmla="*/ 624 w 624"/>
                  <a:gd name="T5" fmla="*/ 16 h 370"/>
                  <a:gd name="T6" fmla="*/ 624 w 624"/>
                  <a:gd name="T7" fmla="*/ 3 h 370"/>
                  <a:gd name="T8" fmla="*/ 384 w 624"/>
                  <a:gd name="T9" fmla="*/ 1 h 370"/>
                  <a:gd name="T10" fmla="*/ 0 w 624"/>
                  <a:gd name="T11" fmla="*/ 3 h 37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370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2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51" name="Freeform 20">
                <a:extLst>
                  <a:ext uri="{FF2B5EF4-FFF2-40B4-BE49-F238E27FC236}">
                    <a16:creationId xmlns:a16="http://schemas.microsoft.com/office/drawing/2014/main" id="{ECDFD253-0A5D-9C45-9901-EC36025D3AD4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469" y="1562"/>
                <a:ext cx="291" cy="625"/>
              </a:xfrm>
              <a:custGeom>
                <a:avLst/>
                <a:gdLst>
                  <a:gd name="T0" fmla="*/ 0 w 291"/>
                  <a:gd name="T1" fmla="*/ 624 h 625"/>
                  <a:gd name="T2" fmla="*/ 291 w 291"/>
                  <a:gd name="T3" fmla="*/ 625 h 625"/>
                  <a:gd name="T4" fmla="*/ 291 w 291"/>
                  <a:gd name="T5" fmla="*/ 6 h 625"/>
                  <a:gd name="T6" fmla="*/ 0 w 291"/>
                  <a:gd name="T7" fmla="*/ 0 h 625"/>
                  <a:gd name="T8" fmla="*/ 0 w 291"/>
                  <a:gd name="T9" fmla="*/ 624 h 6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1" h="625">
                    <a:moveTo>
                      <a:pt x="0" y="624"/>
                    </a:moveTo>
                    <a:lnTo>
                      <a:pt x="291" y="625"/>
                    </a:lnTo>
                    <a:lnTo>
                      <a:pt x="291" y="6"/>
                    </a:lnTo>
                    <a:lnTo>
                      <a:pt x="0" y="0"/>
                    </a:lnTo>
                    <a:cubicBezTo>
                      <a:pt x="39" y="384"/>
                      <a:pt x="0" y="494"/>
                      <a:pt x="0" y="62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52" name="Freeform 21">
                <a:extLst>
                  <a:ext uri="{FF2B5EF4-FFF2-40B4-BE49-F238E27FC236}">
                    <a16:creationId xmlns:a16="http://schemas.microsoft.com/office/drawing/2014/main" id="{3A52F729-7BF9-2045-A617-9BF8A3B0A7E9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5084" y="1694"/>
                <a:ext cx="624" cy="361"/>
              </a:xfrm>
              <a:custGeom>
                <a:avLst/>
                <a:gdLst>
                  <a:gd name="T0" fmla="*/ 0 w 624"/>
                  <a:gd name="T1" fmla="*/ 0 h 272"/>
                  <a:gd name="T2" fmla="*/ 0 w 624"/>
                  <a:gd name="T3" fmla="*/ 2617 h 272"/>
                  <a:gd name="T4" fmla="*/ 240 w 624"/>
                  <a:gd name="T5" fmla="*/ 2313 h 272"/>
                  <a:gd name="T6" fmla="*/ 624 w 624"/>
                  <a:gd name="T7" fmla="*/ 2617 h 272"/>
                  <a:gd name="T8" fmla="*/ 624 w 624"/>
                  <a:gd name="T9" fmla="*/ 0 h 272"/>
                  <a:gd name="T10" fmla="*/ 0 w 624"/>
                  <a:gd name="T11" fmla="*/ 0 h 27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624" h="272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1053" name="Freeform 22">
                <a:extLst>
                  <a:ext uri="{FF2B5EF4-FFF2-40B4-BE49-F238E27FC236}">
                    <a16:creationId xmlns:a16="http://schemas.microsoft.com/office/drawing/2014/main" id="{6D19D830-2ADD-664E-B2FC-31052BEE33D7}"/>
                  </a:ext>
                </a:extLst>
              </p:cNvPr>
              <p:cNvSpPr>
                <a:spLocks/>
              </p:cNvSpPr>
              <p:nvPr/>
            </p:nvSpPr>
            <p:spPr bwMode="ltGray">
              <a:xfrm rot="-5400000">
                <a:off x="4797" y="1721"/>
                <a:ext cx="632" cy="316"/>
              </a:xfrm>
              <a:custGeom>
                <a:avLst/>
                <a:gdLst>
                  <a:gd name="T0" fmla="*/ 8 w 632"/>
                  <a:gd name="T1" fmla="*/ 15 h 362"/>
                  <a:gd name="T2" fmla="*/ 8 w 632"/>
                  <a:gd name="T3" fmla="*/ 107 h 362"/>
                  <a:gd name="T4" fmla="*/ 248 w 632"/>
                  <a:gd name="T5" fmla="*/ 107 h 362"/>
                  <a:gd name="T6" fmla="*/ 632 w 632"/>
                  <a:gd name="T7" fmla="*/ 107 h 362"/>
                  <a:gd name="T8" fmla="*/ 632 w 632"/>
                  <a:gd name="T9" fmla="*/ 15 h 362"/>
                  <a:gd name="T10" fmla="*/ 104 w 632"/>
                  <a:gd name="T11" fmla="*/ 15 h 362"/>
                  <a:gd name="T12" fmla="*/ 8 w 632"/>
                  <a:gd name="T13" fmla="*/ 15 h 36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32" h="36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sp>
          <p:nvSpPr>
            <p:cNvPr id="1033" name="Freeform 23">
              <a:extLst>
                <a:ext uri="{FF2B5EF4-FFF2-40B4-BE49-F238E27FC236}">
                  <a16:creationId xmlns:a16="http://schemas.microsoft.com/office/drawing/2014/main" id="{E22E79F3-67F8-1245-BD5C-CF078739B6DB}"/>
                </a:ext>
              </a:extLst>
            </p:cNvPr>
            <p:cNvSpPr>
              <a:spLocks/>
            </p:cNvSpPr>
            <p:nvPr/>
          </p:nvSpPr>
          <p:spPr bwMode="ltGray">
            <a:xfrm rot="16200000" flipH="1">
              <a:off x="-1954" y="1951"/>
              <a:ext cx="4320" cy="412"/>
            </a:xfrm>
            <a:custGeom>
              <a:avLst/>
              <a:gdLst>
                <a:gd name="T0" fmla="*/ 0 w 5762"/>
                <a:gd name="T1" fmla="*/ 338 h 385"/>
                <a:gd name="T2" fmla="*/ 575 w 5762"/>
                <a:gd name="T3" fmla="*/ 322 h 385"/>
                <a:gd name="T4" fmla="*/ 575 w 5762"/>
                <a:gd name="T5" fmla="*/ 4 h 385"/>
                <a:gd name="T6" fmla="*/ 0 w 5762"/>
                <a:gd name="T7" fmla="*/ 0 h 385"/>
                <a:gd name="T8" fmla="*/ 0 w 5762"/>
                <a:gd name="T9" fmla="*/ 338 h 38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762" h="385">
                  <a:moveTo>
                    <a:pt x="0" y="196"/>
                  </a:moveTo>
                  <a:cubicBezTo>
                    <a:pt x="1667" y="385"/>
                    <a:pt x="2275" y="93"/>
                    <a:pt x="5762" y="188"/>
                  </a:cubicBezTo>
                  <a:lnTo>
                    <a:pt x="5762" y="4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767676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chemeClr val="tx1"/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034" name="Freeform 24">
              <a:extLst>
                <a:ext uri="{FF2B5EF4-FFF2-40B4-BE49-F238E27FC236}">
                  <a16:creationId xmlns:a16="http://schemas.microsoft.com/office/drawing/2014/main" id="{DB646193-5364-4647-9AB5-118A3E1D37B7}"/>
                </a:ext>
              </a:extLst>
            </p:cNvPr>
            <p:cNvSpPr>
              <a:spLocks/>
            </p:cNvSpPr>
            <p:nvPr/>
          </p:nvSpPr>
          <p:spPr bwMode="ltGray">
            <a:xfrm rot="16200000" flipH="1">
              <a:off x="-1584" y="2062"/>
              <a:ext cx="4319" cy="189"/>
            </a:xfrm>
            <a:custGeom>
              <a:avLst/>
              <a:gdLst>
                <a:gd name="T0" fmla="*/ 0 w 5761"/>
                <a:gd name="T1" fmla="*/ 28 h 189"/>
                <a:gd name="T2" fmla="*/ 575 w 5761"/>
                <a:gd name="T3" fmla="*/ 0 h 189"/>
                <a:gd name="T4" fmla="*/ 575 w 5761"/>
                <a:gd name="T5" fmla="*/ 189 h 189"/>
                <a:gd name="T6" fmla="*/ 1 w 5761"/>
                <a:gd name="T7" fmla="*/ 189 h 189"/>
                <a:gd name="T8" fmla="*/ 0 w 5761"/>
                <a:gd name="T9" fmla="*/ 28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761" h="189">
                  <a:moveTo>
                    <a:pt x="0" y="28"/>
                  </a:moveTo>
                  <a:cubicBezTo>
                    <a:pt x="961" y="0"/>
                    <a:pt x="4971" y="161"/>
                    <a:pt x="5761" y="0"/>
                  </a:cubicBezTo>
                  <a:lnTo>
                    <a:pt x="5761" y="189"/>
                  </a:lnTo>
                  <a:lnTo>
                    <a:pt x="1" y="189"/>
                  </a:lnTo>
                  <a:lnTo>
                    <a:pt x="0" y="28"/>
                  </a:lnTo>
                  <a:close/>
                </a:path>
              </a:pathLst>
            </a:custGeom>
            <a:gradFill rotWithShape="0">
              <a:gsLst>
                <a:gs pos="0">
                  <a:srgbClr val="767676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chemeClr val="tx1"/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</p:grpSp>
      <p:sp>
        <p:nvSpPr>
          <p:cNvPr id="1027" name="Rectangle 25">
            <a:extLst>
              <a:ext uri="{FF2B5EF4-FFF2-40B4-BE49-F238E27FC236}">
                <a16:creationId xmlns:a16="http://schemas.microsoft.com/office/drawing/2014/main" id="{6B9CD717-6825-A04C-AF37-23A44A173D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73163" y="4572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8" name="Rectangle 26">
            <a:extLst>
              <a:ext uri="{FF2B5EF4-FFF2-40B4-BE49-F238E27FC236}">
                <a16:creationId xmlns:a16="http://schemas.microsoft.com/office/drawing/2014/main" id="{E4A13204-D5CD-B24C-B7EC-B18A59FBB5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73163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按一下以編輯母片本文樣式</a:t>
            </a:r>
          </a:p>
          <a:p>
            <a:pPr lvl="1"/>
            <a:r>
              <a:rPr lang="zh-TW" altLang="en-US"/>
              <a:t>第二階層</a:t>
            </a:r>
          </a:p>
          <a:p>
            <a:pPr lvl="2"/>
            <a:r>
              <a:rPr lang="zh-TW" altLang="en-US"/>
              <a:t>第三階層</a:t>
            </a:r>
          </a:p>
          <a:p>
            <a:pPr lvl="3"/>
            <a:r>
              <a:rPr lang="zh-TW" altLang="en-US"/>
              <a:t>第四階層</a:t>
            </a:r>
          </a:p>
          <a:p>
            <a:pPr lvl="4"/>
            <a:r>
              <a:rPr lang="zh-TW" altLang="en-US"/>
              <a:t>第五階層</a:t>
            </a:r>
          </a:p>
        </p:txBody>
      </p:sp>
      <p:sp>
        <p:nvSpPr>
          <p:cNvPr id="3099" name="Rectangle 27">
            <a:extLst>
              <a:ext uri="{FF2B5EF4-FFF2-40B4-BE49-F238E27FC236}">
                <a16:creationId xmlns:a16="http://schemas.microsoft.com/office/drawing/2014/main" id="{817E3692-4898-DB4C-9536-884CCE4B33C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73163" y="6265863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50000"/>
              </a:spcBef>
              <a:defRPr sz="14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100" name="Rectangle 28">
            <a:extLst>
              <a:ext uri="{FF2B5EF4-FFF2-40B4-BE49-F238E27FC236}">
                <a16:creationId xmlns:a16="http://schemas.microsoft.com/office/drawing/2014/main" id="{334B2A26-6E74-E042-A4A4-976FE0E098D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 sz="14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TW"/>
              <a:t>CHAPTER 1</a:t>
            </a:r>
          </a:p>
        </p:txBody>
      </p:sp>
      <p:sp>
        <p:nvSpPr>
          <p:cNvPr id="3101" name="Rectangle 29">
            <a:extLst>
              <a:ext uri="{FF2B5EF4-FFF2-40B4-BE49-F238E27FC236}">
                <a16:creationId xmlns:a16="http://schemas.microsoft.com/office/drawing/2014/main" id="{2FD13193-FB1F-E344-B2BF-CFE0BD9A35C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50000"/>
              </a:spcBef>
              <a:defRPr sz="14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2850D83B-B7CD-3641-BB5B-F068DC6F786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anose="02020500000000000000" pitchFamily="18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anose="02020500000000000000" pitchFamily="18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anose="02020500000000000000" pitchFamily="18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anose="02020500000000000000" pitchFamily="18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anose="02020500000000000000" pitchFamily="18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anose="02020500000000000000" pitchFamily="18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anose="02020500000000000000" pitchFamily="18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anose="02020500000000000000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Monotype Sorts" pitchFamily="2" charset="2"/>
        <a:buChar char="n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6.tif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4.bin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9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0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頁尾版面配置區 3">
            <a:extLst>
              <a:ext uri="{FF2B5EF4-FFF2-40B4-BE49-F238E27FC236}">
                <a16:creationId xmlns:a16="http://schemas.microsoft.com/office/drawing/2014/main" id="{7B9F10F0-1F56-0D48-AA29-8613111E5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15362" name="投影片編號版面配置區 4">
            <a:extLst>
              <a:ext uri="{FF2B5EF4-FFF2-40B4-BE49-F238E27FC236}">
                <a16:creationId xmlns:a16="http://schemas.microsoft.com/office/drawing/2014/main" id="{2CF9B98C-994C-C348-954F-4474B6B6B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FDF2335-F228-9246-A999-C44B012C9250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</a:t>
            </a:fld>
            <a:endParaRPr lang="en-US" altLang="zh-TW" sz="140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C1FE156C-2420-A449-B866-398EF92715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3000" y="28956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zh-TW" sz="2800" b="1" u="sng"/>
              <a:t>CHAPTER 1</a:t>
            </a:r>
            <a:br>
              <a:rPr lang="en-US" altLang="zh-TW" sz="2800" b="1" u="sng"/>
            </a:br>
            <a:br>
              <a:rPr lang="en-US" altLang="zh-TW" sz="2800" b="1" u="sng"/>
            </a:br>
            <a:r>
              <a:rPr lang="en-US" altLang="zh-TW" sz="3600" b="1"/>
              <a:t>BASIC CONCEPT</a:t>
            </a:r>
            <a:endParaRPr lang="en-US" altLang="zh-TW" sz="2800" b="1" u="sng"/>
          </a:p>
        </p:txBody>
      </p:sp>
      <p:sp>
        <p:nvSpPr>
          <p:cNvPr id="15364" name="Text Box 3">
            <a:extLst>
              <a:ext uri="{FF2B5EF4-FFF2-40B4-BE49-F238E27FC236}">
                <a16:creationId xmlns:a16="http://schemas.microsoft.com/office/drawing/2014/main" id="{35A741BD-8708-4548-81D4-451AD304CE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4724400"/>
            <a:ext cx="68199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All the programs in this file are selected from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	</a:t>
            </a:r>
            <a:r>
              <a:rPr lang="en-US" altLang="zh-TW" sz="2000"/>
              <a:t>Ellis Horowitz, Sartaj Sahni, and Susan Anderson-Freed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/>
              <a:t>	“Fundamentals of Data Structures in C”,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/>
              <a:t>	</a:t>
            </a:r>
            <a:endParaRPr lang="en-US" altLang="zh-TW" sz="2000">
              <a:solidFill>
                <a:srgbClr val="CC33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頁尾版面配置區 3">
            <a:extLst>
              <a:ext uri="{FF2B5EF4-FFF2-40B4-BE49-F238E27FC236}">
                <a16:creationId xmlns:a16="http://schemas.microsoft.com/office/drawing/2014/main" id="{39BF14C2-7674-7C4A-BB6D-7590F55FB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25602" name="投影片編號版面配置區 4">
            <a:extLst>
              <a:ext uri="{FF2B5EF4-FFF2-40B4-BE49-F238E27FC236}">
                <a16:creationId xmlns:a16="http://schemas.microsoft.com/office/drawing/2014/main" id="{65A57D4C-5A11-174F-ADF9-6BB865CE7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BC826DD-0939-9946-861A-BD28A35C033C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10</a:t>
            </a:fld>
            <a:endParaRPr lang="en-US" altLang="zh-TW" sz="1400"/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3EEA9D2A-1042-E342-B79C-F23BE806E6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87450" y="103188"/>
            <a:ext cx="7772400" cy="3382962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1.11: </a:t>
            </a:r>
            <a:r>
              <a:rPr lang="en-US" altLang="zh-TW" sz="2000" u="sng">
                <a:solidFill>
                  <a:srgbClr val="C00000"/>
                </a:solidFill>
              </a:rPr>
              <a:t>Iterative function </a:t>
            </a:r>
            <a:r>
              <a:rPr lang="en-US" altLang="zh-TW" sz="2000" u="sng"/>
              <a:t>for summing a list of numbers (p.24)</a:t>
            </a:r>
            <a:br>
              <a:rPr lang="en-US" altLang="zh-TW" sz="2000" u="sng"/>
            </a:br>
            <a:r>
              <a:rPr lang="en-US" altLang="zh-TW" sz="2400"/>
              <a:t>float sum (float list[ ], int n)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float tempsum = 0;</a:t>
            </a:r>
            <a:br>
              <a:rPr lang="en-US" altLang="zh-TW" sz="2400"/>
            </a:br>
            <a:r>
              <a:rPr lang="en-US" altLang="zh-TW" sz="2400"/>
              <a:t>  int i;</a:t>
            </a:r>
            <a:br>
              <a:rPr lang="en-US" altLang="zh-TW" sz="2400"/>
            </a:br>
            <a:r>
              <a:rPr lang="en-US" altLang="zh-TW" sz="2400"/>
              <a:t>  for (i = 0; i&lt;n; i++)</a:t>
            </a:r>
            <a:br>
              <a:rPr lang="en-US" altLang="zh-TW" sz="2400"/>
            </a:br>
            <a:r>
              <a:rPr lang="en-US" altLang="zh-TW" sz="2400"/>
              <a:t>     tempsum += list [i];</a:t>
            </a:r>
            <a:br>
              <a:rPr lang="en-US" altLang="zh-TW" sz="2400"/>
            </a:br>
            <a:r>
              <a:rPr lang="en-US" altLang="zh-TW" sz="2400"/>
              <a:t>  return tempsum;</a:t>
            </a:r>
            <a:br>
              <a:rPr lang="en-US" altLang="zh-TW" sz="2400"/>
            </a:br>
            <a:r>
              <a:rPr lang="en-US" altLang="zh-TW" sz="2400"/>
              <a:t>}      </a:t>
            </a:r>
            <a:r>
              <a:rPr lang="en-US" altLang="zh-TW" sz="2000" u="sng"/>
              <a:t> </a:t>
            </a:r>
            <a:endParaRPr lang="en-US" altLang="zh-TW" sz="2400" b="1" u="sng"/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18A185F2-AED5-C148-8B37-C808554F33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1250" y="2924175"/>
            <a:ext cx="77724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 b="1" u="sng">
                <a:solidFill>
                  <a:schemeClr val="tx2"/>
                </a:solidFill>
              </a:rPr>
              <a:t>*Program 1.12: </a:t>
            </a:r>
            <a:r>
              <a:rPr lang="en-US" altLang="zh-TW" sz="2000" u="sng">
                <a:solidFill>
                  <a:srgbClr val="CC3300"/>
                </a:solidFill>
              </a:rPr>
              <a:t>Recursive function</a:t>
            </a:r>
            <a:r>
              <a:rPr lang="en-US" altLang="zh-TW" sz="2000" u="sng">
                <a:solidFill>
                  <a:schemeClr val="tx2"/>
                </a:solidFill>
              </a:rPr>
              <a:t> for summing a list of numbers (p.24)</a:t>
            </a:r>
            <a:br>
              <a:rPr lang="en-US" altLang="zh-TW" sz="2000" u="sng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float rsum(float list[ ], int n)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{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   if (n) return rsum(list, n-1) + list[n-1];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   return 0; // boundary condition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 }</a:t>
            </a:r>
            <a:endParaRPr lang="en-US" altLang="zh-TW" sz="2400" b="1" u="sng">
              <a:solidFill>
                <a:schemeClr val="tx2"/>
              </a:solidFill>
            </a:endParaRPr>
          </a:p>
        </p:txBody>
      </p:sp>
      <p:sp>
        <p:nvSpPr>
          <p:cNvPr id="25605" name="Line 5">
            <a:extLst>
              <a:ext uri="{FF2B5EF4-FFF2-40B4-BE49-F238E27FC236}">
                <a16:creationId xmlns:a16="http://schemas.microsoft.com/office/drawing/2014/main" id="{CEE657C6-062F-FB47-B315-997578510203}"/>
              </a:ext>
            </a:extLst>
          </p:cNvPr>
          <p:cNvSpPr>
            <a:spLocks noChangeShapeType="1"/>
          </p:cNvSpPr>
          <p:nvPr/>
        </p:nvSpPr>
        <p:spPr bwMode="auto">
          <a:xfrm>
            <a:off x="1255713" y="3649663"/>
            <a:ext cx="7239000" cy="0"/>
          </a:xfrm>
          <a:prstGeom prst="line">
            <a:avLst/>
          </a:prstGeom>
          <a:noFill/>
          <a:ln w="28575">
            <a:solidFill>
              <a:schemeClr val="accent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5606" name="矩形 1">
            <a:extLst>
              <a:ext uri="{FF2B5EF4-FFF2-40B4-BE49-F238E27FC236}">
                <a16:creationId xmlns:a16="http://schemas.microsoft.com/office/drawing/2014/main" id="{126E7E11-D827-5F47-A836-37305AF4CD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5988" y="2771775"/>
            <a:ext cx="41576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sum (list, n) = sum(list, n-1) + list[n-1]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sum (list, 0) = 0</a:t>
            </a: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頁尾版面配置區 2">
            <a:extLst>
              <a:ext uri="{FF2B5EF4-FFF2-40B4-BE49-F238E27FC236}">
                <a16:creationId xmlns:a16="http://schemas.microsoft.com/office/drawing/2014/main" id="{44D63224-720E-D74E-B60B-9B6A8812A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27650" name="投影片編號版面配置區 3">
            <a:extLst>
              <a:ext uri="{FF2B5EF4-FFF2-40B4-BE49-F238E27FC236}">
                <a16:creationId xmlns:a16="http://schemas.microsoft.com/office/drawing/2014/main" id="{FA107922-E310-744C-8436-F24B46094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1BE9238-6302-3D4A-B065-794C8399ACC6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11</a:t>
            </a:fld>
            <a:endParaRPr lang="en-US" altLang="zh-TW" sz="1400"/>
          </a:p>
        </p:txBody>
      </p:sp>
      <p:sp>
        <p:nvSpPr>
          <p:cNvPr id="27651" name="Rectangle 1026">
            <a:extLst>
              <a:ext uri="{FF2B5EF4-FFF2-40B4-BE49-F238E27FC236}">
                <a16:creationId xmlns:a16="http://schemas.microsoft.com/office/drawing/2014/main" id="{98256FE3-E7F7-044C-9BE2-183DDF8F0E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63" y="-26988"/>
            <a:ext cx="77724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4400">
                <a:solidFill>
                  <a:schemeClr val="tx2"/>
                </a:solidFill>
              </a:rPr>
              <a:t>Recursion for n Factorial</a:t>
            </a:r>
          </a:p>
        </p:txBody>
      </p:sp>
      <p:sp>
        <p:nvSpPr>
          <p:cNvPr id="27652" name="Rectangle 1027">
            <a:extLst>
              <a:ext uri="{FF2B5EF4-FFF2-40B4-BE49-F238E27FC236}">
                <a16:creationId xmlns:a16="http://schemas.microsoft.com/office/drawing/2014/main" id="{1B8987E9-D8E0-1D45-8E68-C521188364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63" y="1125538"/>
            <a:ext cx="77724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/>
            <a:r>
              <a:rPr lang="en-US" altLang="zh-TW" sz="2800"/>
              <a:t>Recursive function for n-factorial:</a:t>
            </a:r>
          </a:p>
          <a:p>
            <a:pPr lvl="1" eaLnBrk="1" hangingPunct="1"/>
            <a:r>
              <a:rPr lang="en-US" altLang="zh-TW" sz="2400"/>
              <a:t>n!</a:t>
            </a:r>
          </a:p>
          <a:p>
            <a:pPr lvl="1" eaLnBrk="1" hangingPunct="1"/>
            <a:r>
              <a:rPr lang="en-US" altLang="zh-TW" sz="2400"/>
              <a:t>f(n) = n * f(n-1), if n &gt; 1</a:t>
            </a:r>
            <a:endParaRPr lang="en-US" altLang="zh-TW"/>
          </a:p>
          <a:p>
            <a:pPr lvl="1" eaLnBrk="1" hangingPunct="1"/>
            <a:r>
              <a:rPr lang="en-US" altLang="zh-TW" sz="2400"/>
              <a:t>f(n) = 1, if n = 0</a:t>
            </a:r>
          </a:p>
          <a:p>
            <a:pPr lvl="1" eaLnBrk="1" hangingPunct="1"/>
            <a:endParaRPr lang="en-US" altLang="zh-TW" sz="2400"/>
          </a:p>
          <a:p>
            <a:pPr eaLnBrk="1" hangingPunct="1"/>
            <a:r>
              <a:rPr lang="en-US" altLang="zh-TW" sz="2800"/>
              <a:t>Write the iterative version and recursive version</a:t>
            </a:r>
          </a:p>
          <a:p>
            <a:pPr eaLnBrk="1" hangingPunct="1"/>
            <a:r>
              <a:rPr lang="en-US" altLang="zh-TW" sz="2800"/>
              <a:t>Similar to induction</a:t>
            </a:r>
          </a:p>
          <a:p>
            <a:pPr eaLnBrk="1" hangingPunct="1"/>
            <a:r>
              <a:rPr lang="en-US" altLang="zh-TW" sz="2800"/>
              <a:t>n = 1</a:t>
            </a:r>
          </a:p>
          <a:p>
            <a:pPr eaLnBrk="1" hangingPunct="1"/>
            <a:r>
              <a:rPr lang="en-US" altLang="zh-TW" sz="2800"/>
              <a:t>n = k </a:t>
            </a:r>
            <a:r>
              <a:rPr lang="en-US" altLang="zh-TW" sz="2800">
                <a:sym typeface="Wingdings" pitchFamily="2" charset="2"/>
              </a:rPr>
              <a:t> reuse the smaller cases (n&lt;k)</a:t>
            </a:r>
            <a:endParaRPr lang="en-US" altLang="zh-TW" sz="2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標題 1">
            <a:extLst>
              <a:ext uri="{FF2B5EF4-FFF2-40B4-BE49-F238E27FC236}">
                <a16:creationId xmlns:a16="http://schemas.microsoft.com/office/drawing/2014/main" id="{73FD3DDE-4768-DE4A-870B-76BE784CE5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28674" name="頁尾版面配置區 2">
            <a:extLst>
              <a:ext uri="{FF2B5EF4-FFF2-40B4-BE49-F238E27FC236}">
                <a16:creationId xmlns:a16="http://schemas.microsoft.com/office/drawing/2014/main" id="{56A71F7C-9F93-C848-9EE6-E0A12773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28675" name="投影片編號版面配置區 3">
            <a:extLst>
              <a:ext uri="{FF2B5EF4-FFF2-40B4-BE49-F238E27FC236}">
                <a16:creationId xmlns:a16="http://schemas.microsoft.com/office/drawing/2014/main" id="{624684ED-5A88-E34A-84DD-EF9614161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88B5E276-1182-F449-ABFE-07AEF8ACA541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12</a:t>
            </a:fld>
            <a:endParaRPr lang="en-US" altLang="zh-TW"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頁尾版面配置區 3">
            <a:extLst>
              <a:ext uri="{FF2B5EF4-FFF2-40B4-BE49-F238E27FC236}">
                <a16:creationId xmlns:a16="http://schemas.microsoft.com/office/drawing/2014/main" id="{C5590350-DA8E-884B-A369-CA9C12E7B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29698" name="投影片編號版面配置區 4">
            <a:extLst>
              <a:ext uri="{FF2B5EF4-FFF2-40B4-BE49-F238E27FC236}">
                <a16:creationId xmlns:a16="http://schemas.microsoft.com/office/drawing/2014/main" id="{C1190DAA-7F1A-C149-96DC-F6A1F5AC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74CEAD6-B800-3049-A118-22A35D8C8760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13</a:t>
            </a:fld>
            <a:endParaRPr lang="en-US" altLang="zh-TW" sz="1400"/>
          </a:p>
        </p:txBody>
      </p:sp>
      <p:sp>
        <p:nvSpPr>
          <p:cNvPr id="29699" name="Rectangle 1026">
            <a:extLst>
              <a:ext uri="{FF2B5EF4-FFF2-40B4-BE49-F238E27FC236}">
                <a16:creationId xmlns:a16="http://schemas.microsoft.com/office/drawing/2014/main" id="{1BCF774D-878E-7F4B-A5F9-464369B20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-161925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3600">
                <a:solidFill>
                  <a:schemeClr val="tx2"/>
                </a:solidFill>
              </a:rPr>
              <a:t>Binary Search</a:t>
            </a:r>
          </a:p>
        </p:txBody>
      </p:sp>
      <p:sp>
        <p:nvSpPr>
          <p:cNvPr id="29700" name="Rectangle 2">
            <a:extLst>
              <a:ext uri="{FF2B5EF4-FFF2-40B4-BE49-F238E27FC236}">
                <a16:creationId xmlns:a16="http://schemas.microsoft.com/office/drawing/2014/main" id="{F0AB4BB7-4D20-BC46-B87D-8FFDC12796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1104900"/>
            <a:ext cx="7772400" cy="138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chemeClr val="tx2"/>
                </a:solidFill>
              </a:rPr>
              <a:t>Give a </a:t>
            </a:r>
            <a:r>
              <a:rPr lang="en-US" altLang="zh-TW" sz="2400">
                <a:solidFill>
                  <a:srgbClr val="C00000"/>
                </a:solidFill>
              </a:rPr>
              <a:t>sorted</a:t>
            </a:r>
            <a:r>
              <a:rPr lang="en-US" altLang="zh-TW" sz="2400">
                <a:solidFill>
                  <a:schemeClr val="tx2"/>
                </a:solidFill>
              </a:rPr>
              <a:t> list, the problem asks whether the searchnum is in the list.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chemeClr val="tx2"/>
                </a:solidFill>
              </a:rPr>
              <a:t>e.g., searchnum = 6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chemeClr val="tx2"/>
                </a:solidFill>
              </a:rPr>
              <a:t> 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A6B8B32-4F2A-5D44-8C5E-52C0DCA92191}"/>
              </a:ext>
            </a:extLst>
          </p:cNvPr>
          <p:cNvGraphicFramePr>
            <a:graphicFrameLocks noGrp="1"/>
          </p:cNvGraphicFramePr>
          <p:nvPr/>
        </p:nvGraphicFramePr>
        <p:xfrm>
          <a:off x="1881188" y="2449513"/>
          <a:ext cx="6095997" cy="36560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3913408286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79953025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27190977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24804129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90640396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9378783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140492671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40646891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712187957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6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7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8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10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13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14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421935"/>
                  </a:ext>
                </a:extLst>
              </a:tr>
            </a:tbl>
          </a:graphicData>
        </a:graphic>
      </p:graphicFrame>
      <p:grpSp>
        <p:nvGrpSpPr>
          <p:cNvPr id="29723" name="群組 9">
            <a:extLst>
              <a:ext uri="{FF2B5EF4-FFF2-40B4-BE49-F238E27FC236}">
                <a16:creationId xmlns:a16="http://schemas.microsoft.com/office/drawing/2014/main" id="{70179475-25BD-6741-A34A-E268D246C4C7}"/>
              </a:ext>
            </a:extLst>
          </p:cNvPr>
          <p:cNvGrpSpPr>
            <a:grpSpLocks/>
          </p:cNvGrpSpPr>
          <p:nvPr/>
        </p:nvGrpSpPr>
        <p:grpSpPr bwMode="auto">
          <a:xfrm>
            <a:off x="1851025" y="1916113"/>
            <a:ext cx="6180138" cy="1298575"/>
            <a:chOff x="1850374" y="1916832"/>
            <a:chExt cx="6181544" cy="1298110"/>
          </a:xfrm>
        </p:grpSpPr>
        <p:sp>
          <p:nvSpPr>
            <p:cNvPr id="29802" name="文字方塊 3">
              <a:extLst>
                <a:ext uri="{FF2B5EF4-FFF2-40B4-BE49-F238E27FC236}">
                  <a16:creationId xmlns:a16="http://schemas.microsoft.com/office/drawing/2014/main" id="{4EF50757-89FE-184F-A83F-BBAE39C985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49684" y="1916832"/>
              <a:ext cx="7136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/>
                <a:t>6 &lt; 7</a:t>
              </a:r>
              <a:endParaRPr lang="zh-TW" altLang="en-US"/>
            </a:p>
          </p:txBody>
        </p:sp>
        <p:sp>
          <p:nvSpPr>
            <p:cNvPr id="29803" name="文字方塊 5">
              <a:extLst>
                <a:ext uri="{FF2B5EF4-FFF2-40B4-BE49-F238E27FC236}">
                  <a16:creationId xmlns:a16="http://schemas.microsoft.com/office/drawing/2014/main" id="{67BCD701-CA0C-3B44-AF38-6E9AD15696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50374" y="2814832"/>
              <a:ext cx="73302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>
                  <a:solidFill>
                    <a:srgbClr val="0070C0"/>
                  </a:solidFill>
                </a:rPr>
                <a:t>L = 0</a:t>
              </a:r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9804" name="文字方塊 11">
              <a:extLst>
                <a:ext uri="{FF2B5EF4-FFF2-40B4-BE49-F238E27FC236}">
                  <a16:creationId xmlns:a16="http://schemas.microsoft.com/office/drawing/2014/main" id="{D40B70A8-1D33-4B4E-B708-27FDDF9F20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74980" y="2814832"/>
              <a:ext cx="75693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>
                  <a:solidFill>
                    <a:srgbClr val="0070C0"/>
                  </a:solidFill>
                </a:rPr>
                <a:t>R = 9</a:t>
              </a:r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9805" name="文字方塊 12">
              <a:extLst>
                <a:ext uri="{FF2B5EF4-FFF2-40B4-BE49-F238E27FC236}">
                  <a16:creationId xmlns:a16="http://schemas.microsoft.com/office/drawing/2014/main" id="{8FA03E79-ED98-7D46-83DA-8251C550A0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9992" y="2814832"/>
              <a:ext cx="81304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>
                  <a:solidFill>
                    <a:srgbClr val="0070C0"/>
                  </a:solidFill>
                </a:rPr>
                <a:t>M = 4</a:t>
              </a:r>
              <a:endParaRPr lang="zh-TW" altLang="en-US">
                <a:solidFill>
                  <a:srgbClr val="0070C0"/>
                </a:solidFill>
              </a:endParaRPr>
            </a:p>
          </p:txBody>
        </p:sp>
      </p:grp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0D8116A9-B0A2-5A4F-81DA-32F94B81BF3B}"/>
              </a:ext>
            </a:extLst>
          </p:cNvPr>
          <p:cNvGraphicFramePr>
            <a:graphicFrameLocks noGrp="1"/>
          </p:cNvGraphicFramePr>
          <p:nvPr/>
        </p:nvGraphicFramePr>
        <p:xfrm>
          <a:off x="1881188" y="3598863"/>
          <a:ext cx="6095997" cy="36671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3913408286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79953025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27190977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24804129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90640396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9378783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140492671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40646891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712187957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 marT="45839" marB="4583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</a:t>
                      </a:r>
                      <a:endParaRPr lang="zh-TW" altLang="en-US" sz="1800" dirty="0"/>
                    </a:p>
                  </a:txBody>
                  <a:tcPr marT="45839" marB="4583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</a:t>
                      </a:r>
                      <a:endParaRPr lang="zh-TW" altLang="en-US" sz="1800" dirty="0"/>
                    </a:p>
                  </a:txBody>
                  <a:tcPr marT="45839" marB="4583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6</a:t>
                      </a:r>
                      <a:endParaRPr lang="zh-TW" altLang="en-US" sz="1800" dirty="0"/>
                    </a:p>
                  </a:txBody>
                  <a:tcPr marT="45839" marB="4583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7</a:t>
                      </a:r>
                      <a:endParaRPr lang="zh-TW" altLang="en-US" sz="1800" dirty="0"/>
                    </a:p>
                  </a:txBody>
                  <a:tcPr marT="45839" marB="4583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8</a:t>
                      </a:r>
                      <a:endParaRPr lang="zh-TW" altLang="en-US" sz="1800" dirty="0"/>
                    </a:p>
                  </a:txBody>
                  <a:tcPr marT="45839" marB="4583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10</a:t>
                      </a:r>
                      <a:endParaRPr lang="zh-TW" altLang="en-US" sz="1800" dirty="0"/>
                    </a:p>
                  </a:txBody>
                  <a:tcPr marT="45839" marB="4583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13</a:t>
                      </a:r>
                      <a:endParaRPr lang="zh-TW" altLang="en-US" sz="1800" dirty="0"/>
                    </a:p>
                  </a:txBody>
                  <a:tcPr marT="45839" marB="4583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14</a:t>
                      </a:r>
                      <a:endParaRPr lang="zh-TW" altLang="en-US" sz="1800" dirty="0"/>
                    </a:p>
                  </a:txBody>
                  <a:tcPr marT="45839" marB="4583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421935"/>
                  </a:ext>
                </a:extLst>
              </a:tr>
            </a:tbl>
          </a:graphicData>
        </a:graphic>
      </p:graphicFrame>
      <p:grpSp>
        <p:nvGrpSpPr>
          <p:cNvPr id="7" name="群組 6">
            <a:extLst>
              <a:ext uri="{FF2B5EF4-FFF2-40B4-BE49-F238E27FC236}">
                <a16:creationId xmlns:a16="http://schemas.microsoft.com/office/drawing/2014/main" id="{004992D8-4F93-0340-979B-67DE276A676F}"/>
              </a:ext>
            </a:extLst>
          </p:cNvPr>
          <p:cNvGrpSpPr>
            <a:grpSpLocks/>
          </p:cNvGrpSpPr>
          <p:nvPr/>
        </p:nvGrpSpPr>
        <p:grpSpPr bwMode="auto">
          <a:xfrm>
            <a:off x="1851025" y="3141663"/>
            <a:ext cx="2757488" cy="1223962"/>
            <a:chOff x="1850374" y="3140968"/>
            <a:chExt cx="2758484" cy="1224136"/>
          </a:xfrm>
        </p:grpSpPr>
        <p:sp>
          <p:nvSpPr>
            <p:cNvPr id="29798" name="文字方塊 14">
              <a:extLst>
                <a:ext uri="{FF2B5EF4-FFF2-40B4-BE49-F238E27FC236}">
                  <a16:creationId xmlns:a16="http://schemas.microsoft.com/office/drawing/2014/main" id="{A5A3D364-43F6-8143-BA20-779C853A3B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50374" y="3964994"/>
              <a:ext cx="73302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>
                  <a:solidFill>
                    <a:srgbClr val="0070C0"/>
                  </a:solidFill>
                </a:rPr>
                <a:t>L = 0</a:t>
              </a:r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9799" name="文字方塊 15">
              <a:extLst>
                <a:ext uri="{FF2B5EF4-FFF2-40B4-BE49-F238E27FC236}">
                  <a16:creationId xmlns:a16="http://schemas.microsoft.com/office/drawing/2014/main" id="{868A0308-1FCF-9847-8806-B530C1788E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1920" y="3964994"/>
              <a:ext cx="75693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>
                  <a:solidFill>
                    <a:srgbClr val="0070C0"/>
                  </a:solidFill>
                </a:rPr>
                <a:t>R = 3</a:t>
              </a:r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9800" name="文字方塊 16">
              <a:extLst>
                <a:ext uri="{FF2B5EF4-FFF2-40B4-BE49-F238E27FC236}">
                  <a16:creationId xmlns:a16="http://schemas.microsoft.com/office/drawing/2014/main" id="{A40F17DA-B302-0845-913A-5C37C4EB9C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83768" y="3964994"/>
              <a:ext cx="81304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>
                  <a:solidFill>
                    <a:srgbClr val="0070C0"/>
                  </a:solidFill>
                </a:rPr>
                <a:t>M = 1</a:t>
              </a:r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9801" name="文字方塊 18">
              <a:extLst>
                <a:ext uri="{FF2B5EF4-FFF2-40B4-BE49-F238E27FC236}">
                  <a16:creationId xmlns:a16="http://schemas.microsoft.com/office/drawing/2014/main" id="{10C6F26C-3813-1241-869D-FFB9E191EA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3460" y="3140968"/>
              <a:ext cx="7136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/>
                <a:t>6 &gt; 3</a:t>
              </a:r>
              <a:endParaRPr lang="zh-TW" altLang="en-US"/>
            </a:p>
          </p:txBody>
        </p:sp>
      </p:grp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ACCD0F1F-0943-F847-8130-90CAE4F69852}"/>
              </a:ext>
            </a:extLst>
          </p:cNvPr>
          <p:cNvGraphicFramePr>
            <a:graphicFrameLocks noGrp="1"/>
          </p:cNvGraphicFramePr>
          <p:nvPr/>
        </p:nvGraphicFramePr>
        <p:xfrm>
          <a:off x="1881188" y="4751388"/>
          <a:ext cx="6095997" cy="36560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3913408286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79953025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27190977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24804129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90640396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9378783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140492671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40646891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712187957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6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7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8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10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13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14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421935"/>
                  </a:ext>
                </a:extLst>
              </a:tr>
            </a:tbl>
          </a:graphicData>
        </a:graphic>
      </p:graphicFrame>
      <p:grpSp>
        <p:nvGrpSpPr>
          <p:cNvPr id="8" name="群組 7">
            <a:extLst>
              <a:ext uri="{FF2B5EF4-FFF2-40B4-BE49-F238E27FC236}">
                <a16:creationId xmlns:a16="http://schemas.microsoft.com/office/drawing/2014/main" id="{967CD66D-54C9-5145-8ADE-0C3739DE4B5F}"/>
              </a:ext>
            </a:extLst>
          </p:cNvPr>
          <p:cNvGrpSpPr>
            <a:grpSpLocks/>
          </p:cNvGrpSpPr>
          <p:nvPr/>
        </p:nvGrpSpPr>
        <p:grpSpPr bwMode="auto">
          <a:xfrm>
            <a:off x="2700338" y="4292600"/>
            <a:ext cx="1908175" cy="1223963"/>
            <a:chOff x="2699792" y="4293096"/>
            <a:chExt cx="1909066" cy="1224136"/>
          </a:xfrm>
        </p:grpSpPr>
        <p:sp>
          <p:nvSpPr>
            <p:cNvPr id="29795" name="文字方塊 21">
              <a:extLst>
                <a:ext uri="{FF2B5EF4-FFF2-40B4-BE49-F238E27FC236}">
                  <a16:creationId xmlns:a16="http://schemas.microsoft.com/office/drawing/2014/main" id="{AC671351-9052-D04F-B8FC-60FEE9C423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1920" y="5117122"/>
              <a:ext cx="75693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>
                  <a:solidFill>
                    <a:srgbClr val="0070C0"/>
                  </a:solidFill>
                </a:rPr>
                <a:t>R = 3</a:t>
              </a:r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9796" name="文字方塊 22">
              <a:extLst>
                <a:ext uri="{FF2B5EF4-FFF2-40B4-BE49-F238E27FC236}">
                  <a16:creationId xmlns:a16="http://schemas.microsoft.com/office/drawing/2014/main" id="{1AB1F1DC-2B5E-904B-BE17-59B2A1600C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99792" y="5117122"/>
              <a:ext cx="123315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>
                  <a:solidFill>
                    <a:srgbClr val="0070C0"/>
                  </a:solidFill>
                </a:rPr>
                <a:t>L = M = 2</a:t>
              </a:r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9797" name="文字方塊 23">
              <a:extLst>
                <a:ext uri="{FF2B5EF4-FFF2-40B4-BE49-F238E27FC236}">
                  <a16:creationId xmlns:a16="http://schemas.microsoft.com/office/drawing/2014/main" id="{A2FAAADD-32E9-7641-B502-3DB788EC56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3848" y="4293096"/>
              <a:ext cx="7136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/>
                <a:t>6 &gt; 4</a:t>
              </a:r>
              <a:endParaRPr lang="zh-TW" altLang="en-US"/>
            </a:p>
          </p:txBody>
        </p:sp>
      </p:grpSp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176B10C4-C97D-D749-94C1-5976DD1C7D71}"/>
              </a:ext>
            </a:extLst>
          </p:cNvPr>
          <p:cNvGraphicFramePr>
            <a:graphicFrameLocks noGrp="1"/>
          </p:cNvGraphicFramePr>
          <p:nvPr/>
        </p:nvGraphicFramePr>
        <p:xfrm>
          <a:off x="1881188" y="5916613"/>
          <a:ext cx="6095997" cy="36560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3913408286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79953025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27190977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24804129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906403965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9378783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140492671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40646891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712187957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3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4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6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7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8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10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13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14</a:t>
                      </a:r>
                      <a:endParaRPr lang="zh-TW" altLang="en-US" sz="1800" dirty="0"/>
                    </a:p>
                  </a:txBody>
                  <a:tcPr marT="45641" marB="456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421935"/>
                  </a:ext>
                </a:extLst>
              </a:tr>
            </a:tbl>
          </a:graphicData>
        </a:graphic>
      </p:graphicFrame>
      <p:grpSp>
        <p:nvGrpSpPr>
          <p:cNvPr id="9" name="群組 8">
            <a:extLst>
              <a:ext uri="{FF2B5EF4-FFF2-40B4-BE49-F238E27FC236}">
                <a16:creationId xmlns:a16="http://schemas.microsoft.com/office/drawing/2014/main" id="{BCDB4733-1F33-0B48-9A9F-52662C7BE721}"/>
              </a:ext>
            </a:extLst>
          </p:cNvPr>
          <p:cNvGrpSpPr>
            <a:grpSpLocks/>
          </p:cNvGrpSpPr>
          <p:nvPr/>
        </p:nvGrpSpPr>
        <p:grpSpPr bwMode="auto">
          <a:xfrm>
            <a:off x="3048000" y="5516563"/>
            <a:ext cx="1720850" cy="1189037"/>
            <a:chOff x="3048000" y="5516653"/>
            <a:chExt cx="1720268" cy="1188947"/>
          </a:xfrm>
        </p:grpSpPr>
        <p:sp>
          <p:nvSpPr>
            <p:cNvPr id="29793" name="文字方塊 26">
              <a:extLst>
                <a:ext uri="{FF2B5EF4-FFF2-40B4-BE49-F238E27FC236}">
                  <a16:creationId xmlns:a16="http://schemas.microsoft.com/office/drawing/2014/main" id="{B5D38292-137B-C24E-84F3-B46271432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0" y="6305490"/>
              <a:ext cx="161307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>
                  <a:solidFill>
                    <a:srgbClr val="0070C0"/>
                  </a:solidFill>
                </a:rPr>
                <a:t>L = M = R= 3</a:t>
              </a:r>
              <a:endParaRPr lang="zh-TW" altLang="en-US">
                <a:solidFill>
                  <a:srgbClr val="0070C0"/>
                </a:solidFill>
              </a:endParaRPr>
            </a:p>
          </p:txBody>
        </p:sp>
        <p:sp>
          <p:nvSpPr>
            <p:cNvPr id="29794" name="文字方塊 27">
              <a:extLst>
                <a:ext uri="{FF2B5EF4-FFF2-40B4-BE49-F238E27FC236}">
                  <a16:creationId xmlns:a16="http://schemas.microsoft.com/office/drawing/2014/main" id="{F3DA756E-5992-9046-8C1F-C8B6E57250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5613" y="5516653"/>
              <a:ext cx="103265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rgbClr val="CC3300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r>
                <a:rPr lang="en-US" altLang="zh-TW"/>
                <a:t>Found 6</a:t>
              </a:r>
              <a:endParaRPr lang="zh-TW" altLang="en-US"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頁尾版面配置區 3">
            <a:extLst>
              <a:ext uri="{FF2B5EF4-FFF2-40B4-BE49-F238E27FC236}">
                <a16:creationId xmlns:a16="http://schemas.microsoft.com/office/drawing/2014/main" id="{243F9BDD-11A1-284A-8A0E-488C22689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0722" name="投影片編號版面配置區 4">
            <a:extLst>
              <a:ext uri="{FF2B5EF4-FFF2-40B4-BE49-F238E27FC236}">
                <a16:creationId xmlns:a16="http://schemas.microsoft.com/office/drawing/2014/main" id="{0F5E4D84-72C9-0248-9A40-A6FB112A3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AF5A4A5-33CA-2F41-B667-9B7AB2C3CA05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14</a:t>
            </a:fld>
            <a:endParaRPr lang="en-US" altLang="zh-TW" sz="140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7DCECF33-A869-994A-8EC6-85E22B9A1C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3000" y="549275"/>
            <a:ext cx="7772400" cy="5348288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1.5:</a:t>
            </a:r>
            <a:r>
              <a:rPr lang="en-US" altLang="zh-TW" sz="2000" u="sng"/>
              <a:t> Searching in an sorted list (p.12)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400"/>
              <a:t>while (there are more integers to check) {</a:t>
            </a:r>
            <a:br>
              <a:rPr lang="en-US" altLang="zh-TW" sz="2400"/>
            </a:br>
            <a:r>
              <a:rPr lang="en-US" altLang="zh-TW" sz="2400"/>
              <a:t>      </a:t>
            </a:r>
            <a:r>
              <a:rPr lang="en-US" altLang="zh-TW" sz="2400">
                <a:solidFill>
                  <a:srgbClr val="C00000"/>
                </a:solidFill>
              </a:rPr>
              <a:t>middle = (left + right) / 2 ;</a:t>
            </a:r>
            <a:br>
              <a:rPr lang="en-US" altLang="zh-TW" sz="2400"/>
            </a:br>
            <a:r>
              <a:rPr lang="en-US" altLang="zh-TW" sz="2400"/>
              <a:t>      if (searchnum &gt; list[middle])</a:t>
            </a:r>
            <a:br>
              <a:rPr lang="en-US" altLang="zh-TW" sz="2400"/>
            </a:br>
            <a:r>
              <a:rPr lang="en-US" altLang="zh-TW" sz="2400"/>
              <a:t>	left = middle + 1 ;</a:t>
            </a:r>
            <a:br>
              <a:rPr lang="en-US" altLang="zh-TW" sz="2400"/>
            </a:br>
            <a:r>
              <a:rPr lang="en-US" altLang="zh-TW" sz="2400"/>
              <a:t>      else if (searchnum &lt; list[middle])</a:t>
            </a:r>
            <a:br>
              <a:rPr lang="en-US" altLang="zh-TW" sz="2400"/>
            </a:br>
            <a:r>
              <a:rPr lang="en-US" altLang="zh-TW" sz="2400"/>
              <a:t>	right = middle - 1;</a:t>
            </a:r>
            <a:br>
              <a:rPr lang="en-US" altLang="zh-TW" sz="2400"/>
            </a:br>
            <a:r>
              <a:rPr lang="en-US" altLang="zh-TW" sz="2400"/>
              <a:t>      else</a:t>
            </a:r>
            <a:br>
              <a:rPr lang="en-US" altLang="zh-TW" sz="2400"/>
            </a:br>
            <a:r>
              <a:rPr lang="en-US" altLang="zh-TW" sz="2400"/>
              <a:t>	return middle;</a:t>
            </a:r>
            <a:br>
              <a:rPr lang="en-US" altLang="zh-TW" sz="2400"/>
            </a:br>
            <a:r>
              <a:rPr lang="en-US" altLang="zh-TW" sz="2400"/>
              <a:t>}</a:t>
            </a:r>
            <a:br>
              <a:rPr lang="en-US" altLang="zh-TW" sz="2400"/>
            </a:br>
            <a:r>
              <a:rPr lang="en-US" altLang="zh-TW" sz="2400"/>
              <a:t>Not found;</a:t>
            </a:r>
            <a:endParaRPr lang="en-US" altLang="zh-TW" sz="2000" b="1" u="sng"/>
          </a:p>
        </p:txBody>
      </p:sp>
      <p:sp>
        <p:nvSpPr>
          <p:cNvPr id="30724" name="Rectangle 1026">
            <a:extLst>
              <a:ext uri="{FF2B5EF4-FFF2-40B4-BE49-F238E27FC236}">
                <a16:creationId xmlns:a16="http://schemas.microsoft.com/office/drawing/2014/main" id="{D7F5DB70-E1C1-C849-B165-52271A488B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-161925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3600">
                <a:solidFill>
                  <a:schemeClr val="tx2"/>
                </a:solidFill>
              </a:rPr>
              <a:t>Iterative Pseudocode for Binary Search</a:t>
            </a:r>
          </a:p>
        </p:txBody>
      </p:sp>
      <p:pic>
        <p:nvPicPr>
          <p:cNvPr id="30725" name="圖片 1">
            <a:extLst>
              <a:ext uri="{FF2B5EF4-FFF2-40B4-BE49-F238E27FC236}">
                <a16:creationId xmlns:a16="http://schemas.microsoft.com/office/drawing/2014/main" id="{C5D7B784-82E5-A049-B28F-EE57681CC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2213" y="3357563"/>
            <a:ext cx="4129087" cy="322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頁尾版面配置區 3">
            <a:extLst>
              <a:ext uri="{FF2B5EF4-FFF2-40B4-BE49-F238E27FC236}">
                <a16:creationId xmlns:a16="http://schemas.microsoft.com/office/drawing/2014/main" id="{72A5D63B-BCAD-764E-948B-C6A2FAECF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1746" name="投影片編號版面配置區 4">
            <a:extLst>
              <a:ext uri="{FF2B5EF4-FFF2-40B4-BE49-F238E27FC236}">
                <a16:creationId xmlns:a16="http://schemas.microsoft.com/office/drawing/2014/main" id="{D0328989-3287-5342-981B-BC5E7BBF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3F660DA4-C576-1441-B680-5074BEF3AD2B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15</a:t>
            </a:fld>
            <a:endParaRPr lang="en-US" altLang="zh-TW" sz="1400"/>
          </a:p>
        </p:txBody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C6356DB7-5C67-E049-A012-7F2EFBA9E2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58888" y="1052513"/>
            <a:ext cx="7772400" cy="5348287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1.7:</a:t>
            </a:r>
            <a:r>
              <a:rPr lang="en-US" altLang="zh-TW" sz="2000" u="sng"/>
              <a:t> searching an ordered list (p.13)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400"/>
              <a:t>void binarysearch (int list[ ], int searchnum, int left, int right)</a:t>
            </a:r>
            <a:br>
              <a:rPr lang="en-US" altLang="zh-TW" sz="2400"/>
            </a:br>
            <a:r>
              <a:rPr lang="en-US" altLang="zh-TW" sz="2400"/>
              <a:t>{ /* search list [0] &lt;= list [1] &lt;= … &lt;= list [n-1] for</a:t>
            </a:r>
            <a:br>
              <a:rPr lang="en-US" altLang="zh-TW" sz="2400"/>
            </a:br>
            <a:r>
              <a:rPr lang="en-US" altLang="zh-TW" sz="2400"/>
              <a:t>       searchnum. Return its position if found. Otherwise</a:t>
            </a:r>
            <a:br>
              <a:rPr lang="en-US" altLang="zh-TW" sz="2400"/>
            </a:br>
            <a:r>
              <a:rPr lang="en-US" altLang="zh-TW" sz="2400"/>
              <a:t>       return -1 */</a:t>
            </a:r>
            <a:br>
              <a:rPr lang="en-US" altLang="zh-TW" sz="2400"/>
            </a:br>
            <a:r>
              <a:rPr lang="en-US" altLang="zh-TW" sz="2400"/>
              <a:t>   int middle;</a:t>
            </a:r>
            <a:br>
              <a:rPr lang="en-US" altLang="zh-TW" sz="2400"/>
            </a:br>
            <a:r>
              <a:rPr lang="en-US" altLang="zh-TW" sz="2400"/>
              <a:t>   </a:t>
            </a:r>
            <a:r>
              <a:rPr lang="en-US" altLang="zh-TW" sz="2400">
                <a:solidFill>
                  <a:srgbClr val="C00000"/>
                </a:solidFill>
              </a:rPr>
              <a:t>while (left &lt;= right) </a:t>
            </a: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   middle = (left + right) / 2 ;</a:t>
            </a:r>
            <a:br>
              <a:rPr lang="en-US" altLang="zh-TW" sz="2400"/>
            </a:br>
            <a:r>
              <a:rPr lang="en-US" altLang="zh-TW" sz="2400"/>
              <a:t>      switch ( COMPARE (list [middle], searchnum)</a:t>
            </a:r>
            <a:r>
              <a:rPr lang="en-US" altLang="zh-TW" sz="2400">
                <a:solidFill>
                  <a:srgbClr val="C00000"/>
                </a:solidFill>
              </a:rPr>
              <a:t> </a:t>
            </a:r>
            <a:r>
              <a:rPr lang="en-US" altLang="zh-TW" sz="2400"/>
              <a:t>) {</a:t>
            </a:r>
            <a:br>
              <a:rPr lang="en-US" altLang="zh-TW" sz="2400"/>
            </a:br>
            <a:r>
              <a:rPr lang="en-US" altLang="zh-TW" sz="2400"/>
              <a:t>          case -1: </a:t>
            </a:r>
            <a:r>
              <a:rPr lang="en-US" altLang="zh-TW" sz="2400">
                <a:solidFill>
                  <a:srgbClr val="C00000"/>
                </a:solidFill>
              </a:rPr>
              <a:t>left = middle + 1;</a:t>
            </a:r>
            <a:r>
              <a:rPr lang="en-US" altLang="zh-TW" sz="2400"/>
              <a:t> break;</a:t>
            </a:r>
            <a:br>
              <a:rPr lang="en-US" altLang="zh-TW" sz="2400"/>
            </a:br>
            <a:r>
              <a:rPr lang="en-US" altLang="zh-TW" sz="2400"/>
              <a:t>          case  0: return middle;</a:t>
            </a:r>
            <a:br>
              <a:rPr lang="en-US" altLang="zh-TW" sz="2400"/>
            </a:br>
            <a:r>
              <a:rPr lang="en-US" altLang="zh-TW" sz="2400"/>
              <a:t>          case  1: </a:t>
            </a:r>
            <a:r>
              <a:rPr lang="en-US" altLang="zh-TW" sz="2400">
                <a:solidFill>
                  <a:srgbClr val="C00000"/>
                </a:solidFill>
              </a:rPr>
              <a:t>right = middle - 1;</a:t>
            </a:r>
            <a:br>
              <a:rPr lang="en-US" altLang="zh-TW" sz="2400"/>
            </a:br>
            <a:r>
              <a:rPr lang="en-US" altLang="zh-TW" sz="2400"/>
              <a:t>      }</a:t>
            </a:r>
            <a:br>
              <a:rPr lang="en-US" altLang="zh-TW" sz="2400"/>
            </a:br>
            <a:r>
              <a:rPr lang="en-US" altLang="zh-TW" sz="2400"/>
              <a:t>   }</a:t>
            </a:r>
            <a:br>
              <a:rPr lang="en-US" altLang="zh-TW" sz="2400"/>
            </a:br>
            <a:r>
              <a:rPr lang="en-US" altLang="zh-TW" sz="2400"/>
              <a:t>   return -1;</a:t>
            </a:r>
            <a:br>
              <a:rPr lang="en-US" altLang="zh-TW" sz="2400"/>
            </a:br>
            <a:r>
              <a:rPr lang="en-US" altLang="zh-TW" sz="2400"/>
              <a:t>} </a:t>
            </a:r>
            <a:endParaRPr lang="en-US" altLang="zh-TW" sz="2000" b="1" u="sng"/>
          </a:p>
        </p:txBody>
      </p:sp>
      <p:sp>
        <p:nvSpPr>
          <p:cNvPr id="31748" name="矩形 1">
            <a:extLst>
              <a:ext uri="{FF2B5EF4-FFF2-40B4-BE49-F238E27FC236}">
                <a16:creationId xmlns:a16="http://schemas.microsoft.com/office/drawing/2014/main" id="{50B3F2E5-96F9-4948-A36C-A0108225F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463" y="115888"/>
            <a:ext cx="7896225" cy="401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// COMPARE (a, b) returns -1 if a &lt; b; returns 0 if a = b; otherwise, return 1</a:t>
            </a: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頁尾版面配置區 3">
            <a:extLst>
              <a:ext uri="{FF2B5EF4-FFF2-40B4-BE49-F238E27FC236}">
                <a16:creationId xmlns:a16="http://schemas.microsoft.com/office/drawing/2014/main" id="{66B9CEC3-805D-6E47-83AB-EAC16F3FD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2770" name="投影片編號版面配置區 4">
            <a:extLst>
              <a:ext uri="{FF2B5EF4-FFF2-40B4-BE49-F238E27FC236}">
                <a16:creationId xmlns:a16="http://schemas.microsoft.com/office/drawing/2014/main" id="{8C4CED7F-B5AC-E343-96B7-ADA2D8FA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789AD3B7-0E07-0040-8687-19AF71DC4998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16</a:t>
            </a:fld>
            <a:endParaRPr lang="en-US" altLang="zh-TW" sz="14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EDB6227C-BC55-794B-9320-F7B6792E11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47750" y="765175"/>
            <a:ext cx="7772400" cy="5348288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1.8:</a:t>
            </a:r>
            <a:r>
              <a:rPr lang="en-US" altLang="zh-TW" sz="2000" u="sng"/>
              <a:t> </a:t>
            </a:r>
            <a:r>
              <a:rPr lang="en-US" altLang="zh-TW" sz="2000" u="sng">
                <a:solidFill>
                  <a:srgbClr val="C00000"/>
                </a:solidFill>
              </a:rPr>
              <a:t>Recursive</a:t>
            </a:r>
            <a:r>
              <a:rPr lang="en-US" altLang="zh-TW" sz="2000" u="sng"/>
              <a:t> implementation of binary search (p.15)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400"/>
              <a:t>void binarysearch (int list[ ], int searchnum, int left, int right)</a:t>
            </a:r>
            <a:br>
              <a:rPr lang="en-US" altLang="zh-TW" sz="2400"/>
            </a:br>
            <a:r>
              <a:rPr lang="en-US" altLang="zh-TW" sz="2400"/>
              <a:t>{ /* search list [0] &lt;= list [1] &lt;= … &lt;= list [n-1] for</a:t>
            </a:r>
            <a:br>
              <a:rPr lang="en-US" altLang="zh-TW" sz="2400"/>
            </a:br>
            <a:r>
              <a:rPr lang="en-US" altLang="zh-TW" sz="2400"/>
              <a:t>       searchnum. Return its position if found. Otherwise</a:t>
            </a:r>
            <a:br>
              <a:rPr lang="en-US" altLang="zh-TW" sz="2400"/>
            </a:br>
            <a:r>
              <a:rPr lang="en-US" altLang="zh-TW" sz="2400"/>
              <a:t>       return -1 */</a:t>
            </a:r>
            <a:br>
              <a:rPr lang="en-US" altLang="zh-TW" sz="2400"/>
            </a:br>
            <a:r>
              <a:rPr lang="en-US" altLang="zh-TW" sz="2400"/>
              <a:t>   int middle;</a:t>
            </a:r>
            <a:br>
              <a:rPr lang="en-US" altLang="zh-TW" sz="2400"/>
            </a:br>
            <a:r>
              <a:rPr lang="en-US" altLang="zh-TW" sz="2400"/>
              <a:t>   </a:t>
            </a:r>
            <a:r>
              <a:rPr lang="en-US" altLang="zh-TW" sz="2400">
                <a:solidFill>
                  <a:srgbClr val="C00000"/>
                </a:solidFill>
              </a:rPr>
              <a:t>if (left &lt;= right) </a:t>
            </a: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   middle = (left + right) / 2 ;</a:t>
            </a:r>
            <a:br>
              <a:rPr lang="en-US" altLang="zh-TW" sz="2400"/>
            </a:br>
            <a:r>
              <a:rPr lang="en-US" altLang="zh-TW" sz="2400"/>
              <a:t>      switch ( COMPARE (list [middle], searchnum) ) {</a:t>
            </a:r>
            <a:br>
              <a:rPr lang="en-US" altLang="zh-TW" sz="2400"/>
            </a:br>
            <a:r>
              <a:rPr lang="en-US" altLang="zh-TW" sz="2400"/>
              <a:t>          case -1: </a:t>
            </a:r>
            <a:br>
              <a:rPr lang="en-US" altLang="zh-TW" sz="2400"/>
            </a:br>
            <a:r>
              <a:rPr lang="en-US" altLang="zh-TW" sz="2400"/>
              <a:t>	</a:t>
            </a:r>
            <a:r>
              <a:rPr lang="en-US" altLang="zh-TW" sz="2400">
                <a:solidFill>
                  <a:srgbClr val="C00000"/>
                </a:solidFill>
              </a:rPr>
              <a:t>return binarysearch(list, searchnum, middle+1, right);</a:t>
            </a:r>
            <a:br>
              <a:rPr lang="en-US" altLang="zh-TW" sz="2400"/>
            </a:br>
            <a:r>
              <a:rPr lang="en-US" altLang="zh-TW" sz="2400"/>
              <a:t>          case  0: return middle;</a:t>
            </a:r>
            <a:br>
              <a:rPr lang="en-US" altLang="zh-TW" sz="2400"/>
            </a:br>
            <a:r>
              <a:rPr lang="en-US" altLang="zh-TW" sz="2400"/>
              <a:t>          case  1:</a:t>
            </a:r>
            <a:br>
              <a:rPr lang="en-US" altLang="zh-TW" sz="2400"/>
            </a:br>
            <a:r>
              <a:rPr lang="en-US" altLang="zh-TW" sz="2400"/>
              <a:t>	</a:t>
            </a:r>
            <a:r>
              <a:rPr lang="en-US" altLang="zh-TW" sz="2400">
                <a:solidFill>
                  <a:srgbClr val="C00000"/>
                </a:solidFill>
              </a:rPr>
              <a:t>return binarysearch(list, searchnum, left, middle-1);</a:t>
            </a:r>
            <a:br>
              <a:rPr lang="en-US" altLang="zh-TW" sz="2400"/>
            </a:br>
            <a:r>
              <a:rPr lang="en-US" altLang="zh-TW" sz="2400"/>
              <a:t>      }</a:t>
            </a:r>
            <a:br>
              <a:rPr lang="en-US" altLang="zh-TW" sz="2400"/>
            </a:br>
            <a:r>
              <a:rPr lang="en-US" altLang="zh-TW" sz="2400"/>
              <a:t>   }</a:t>
            </a:r>
            <a:br>
              <a:rPr lang="en-US" altLang="zh-TW" sz="2400"/>
            </a:br>
            <a:r>
              <a:rPr lang="en-US" altLang="zh-TW" sz="2400"/>
              <a:t>   return -1;</a:t>
            </a:r>
            <a:br>
              <a:rPr lang="en-US" altLang="zh-TW" sz="2400"/>
            </a:br>
            <a:r>
              <a:rPr lang="en-US" altLang="zh-TW" sz="2400"/>
              <a:t>} </a:t>
            </a:r>
            <a:endParaRPr lang="en-US" altLang="zh-TW" sz="2000" b="1" u="sng"/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頁尾版面配置區 2">
            <a:extLst>
              <a:ext uri="{FF2B5EF4-FFF2-40B4-BE49-F238E27FC236}">
                <a16:creationId xmlns:a16="http://schemas.microsoft.com/office/drawing/2014/main" id="{673EB447-597C-3543-81B5-C72D88419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3794" name="投影片編號版面配置區 3">
            <a:extLst>
              <a:ext uri="{FF2B5EF4-FFF2-40B4-BE49-F238E27FC236}">
                <a16:creationId xmlns:a16="http://schemas.microsoft.com/office/drawing/2014/main" id="{E7B41D59-619A-EA46-90A3-E9612CCCE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8341E981-DBAE-4345-BC64-56E0DD6892C4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17</a:t>
            </a:fld>
            <a:endParaRPr lang="en-US" altLang="zh-TW" sz="1400"/>
          </a:p>
        </p:txBody>
      </p:sp>
      <p:sp>
        <p:nvSpPr>
          <p:cNvPr id="33795" name="Rectangle 1026">
            <a:extLst>
              <a:ext uri="{FF2B5EF4-FFF2-40B4-BE49-F238E27FC236}">
                <a16:creationId xmlns:a16="http://schemas.microsoft.com/office/drawing/2014/main" id="{7D131CB2-824F-5C46-B24D-9EE400ACBD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63" y="-26988"/>
            <a:ext cx="77724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4400">
                <a:solidFill>
                  <a:schemeClr val="tx2"/>
                </a:solidFill>
              </a:rPr>
              <a:t>Implementation issue</a:t>
            </a:r>
          </a:p>
        </p:txBody>
      </p:sp>
      <p:sp>
        <p:nvSpPr>
          <p:cNvPr id="27652" name="Rectangle 1027">
            <a:extLst>
              <a:ext uri="{FF2B5EF4-FFF2-40B4-BE49-F238E27FC236}">
                <a16:creationId xmlns:a16="http://schemas.microsoft.com/office/drawing/2014/main" id="{891BF528-8B61-6A47-9F0C-26AD7C8666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63" y="1125538"/>
            <a:ext cx="77724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/>
            <a:r>
              <a:rPr lang="en-US" altLang="zh-TW" sz="2800">
                <a:solidFill>
                  <a:schemeClr val="tx2"/>
                </a:solidFill>
              </a:rPr>
              <a:t>Be aware of the representation of object:</a:t>
            </a:r>
            <a:endParaRPr lang="en-US" altLang="zh-TW" sz="2800"/>
          </a:p>
          <a:p>
            <a:pPr lvl="1" eaLnBrk="1" hangingPunct="1"/>
            <a:r>
              <a:rPr lang="en-US" altLang="zh-TW" sz="2400"/>
              <a:t>middle = (left + right) / 2 ;</a:t>
            </a:r>
          </a:p>
          <a:p>
            <a:pPr lvl="1" eaLnBrk="1" hangingPunct="1"/>
            <a:endParaRPr lang="en-US" altLang="zh-TW" sz="2400"/>
          </a:p>
          <a:p>
            <a:pPr eaLnBrk="1" hangingPunct="1"/>
            <a:r>
              <a:rPr lang="en-US" altLang="zh-TW" sz="2800"/>
              <a:t>Recall the representation of integers in CPU</a:t>
            </a:r>
          </a:p>
          <a:p>
            <a:pPr eaLnBrk="1" hangingPunct="1"/>
            <a:r>
              <a:rPr lang="en-US" altLang="zh-TW" sz="2800"/>
              <a:t>e.g., 8-bit unsigned integer</a:t>
            </a:r>
            <a:br>
              <a:rPr lang="en-US" altLang="zh-TW" sz="2800"/>
            </a:br>
            <a:r>
              <a:rPr lang="en-US" altLang="zh-TW" sz="2800"/>
              <a:t>        left = 127, right = 255</a:t>
            </a:r>
            <a:br>
              <a:rPr lang="en-US" altLang="zh-TW" sz="2800"/>
            </a:br>
            <a:r>
              <a:rPr lang="en-US" altLang="zh-TW" sz="2800"/>
              <a:t>        what will happen?</a:t>
            </a:r>
          </a:p>
          <a:p>
            <a:pPr eaLnBrk="1" hangingPunct="1"/>
            <a:r>
              <a:rPr lang="en-US" altLang="zh-TW" sz="2800"/>
              <a:t>It will cause </a:t>
            </a:r>
            <a:r>
              <a:rPr lang="en-US" altLang="zh-TW" sz="2800">
                <a:solidFill>
                  <a:srgbClr val="C00000"/>
                </a:solidFill>
              </a:rPr>
              <a:t>overflow</a:t>
            </a:r>
          </a:p>
          <a:p>
            <a:pPr eaLnBrk="1" hangingPunct="1"/>
            <a:r>
              <a:rPr lang="en-US" altLang="zh-TW" sz="2800"/>
              <a:t>To prevent overflow:</a:t>
            </a:r>
          </a:p>
          <a:p>
            <a:pPr lvl="1" eaLnBrk="1" hangingPunct="1"/>
            <a:r>
              <a:rPr lang="en-US" altLang="zh-TW" sz="2400"/>
              <a:t>middle = left + (right - left) / 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標題 1">
            <a:extLst>
              <a:ext uri="{FF2B5EF4-FFF2-40B4-BE49-F238E27FC236}">
                <a16:creationId xmlns:a16="http://schemas.microsoft.com/office/drawing/2014/main" id="{40C8F2F4-7389-ED4C-8A08-CAE07277B7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1682" name="頁尾版面配置區 2">
            <a:extLst>
              <a:ext uri="{FF2B5EF4-FFF2-40B4-BE49-F238E27FC236}">
                <a16:creationId xmlns:a16="http://schemas.microsoft.com/office/drawing/2014/main" id="{638D2D88-07C7-544E-88D9-9607CB02B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r>
              <a:rPr lang="en-US" altLang="zh-TW" sz="1400">
                <a:solidFill>
                  <a:schemeClr val="tx1"/>
                </a:solidFill>
              </a:rPr>
              <a:t>CHAPTER 1</a:t>
            </a:r>
          </a:p>
        </p:txBody>
      </p:sp>
      <p:sp>
        <p:nvSpPr>
          <p:cNvPr id="71683" name="投影片編號版面配置區 3">
            <a:extLst>
              <a:ext uri="{FF2B5EF4-FFF2-40B4-BE49-F238E27FC236}">
                <a16:creationId xmlns:a16="http://schemas.microsoft.com/office/drawing/2014/main" id="{6D521E3C-496E-504D-9751-B8B6E924E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rgbClr val="CC3300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fld id="{B6061887-7FEC-5542-9D07-33528971A8BC}" type="slidenum">
              <a:rPr lang="en-US" altLang="zh-TW" sz="1400" smtClean="0">
                <a:solidFill>
                  <a:schemeClr val="tx1"/>
                </a:solidFill>
              </a:rPr>
              <a:pPr/>
              <a:t>18</a:t>
            </a:fld>
            <a:endParaRPr lang="en-US" altLang="zh-TW" sz="1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頁尾版面配置區 3">
            <a:extLst>
              <a:ext uri="{FF2B5EF4-FFF2-40B4-BE49-F238E27FC236}">
                <a16:creationId xmlns:a16="http://schemas.microsoft.com/office/drawing/2014/main" id="{979E8AF9-1F8D-AA45-8669-0F040C7E2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4818" name="投影片編號版面配置區 4">
            <a:extLst>
              <a:ext uri="{FF2B5EF4-FFF2-40B4-BE49-F238E27FC236}">
                <a16:creationId xmlns:a16="http://schemas.microsoft.com/office/drawing/2014/main" id="{6D3B0273-4187-2F48-9E2F-21621DE2E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3C2A3E6-18C2-0C47-B537-716DCEEEDE31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19</a:t>
            </a:fld>
            <a:endParaRPr lang="en-US" altLang="zh-TW" sz="140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C90AD246-BDD0-BF48-93D0-891FE0F382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85863" y="2906713"/>
            <a:ext cx="5137150" cy="1458912"/>
          </a:xfrm>
        </p:spPr>
        <p:txBody>
          <a:bodyPr/>
          <a:lstStyle/>
          <a:p>
            <a:pPr eaLnBrk="1" hangingPunct="1"/>
            <a:r>
              <a:rPr lang="en-US" altLang="zh-TW" sz="2400"/>
              <a:t>Example: find all the possible permutations of set (a, b, c)</a:t>
            </a:r>
            <a:br>
              <a:rPr lang="en-US" altLang="zh-TW" sz="2400"/>
            </a:br>
            <a:br>
              <a:rPr lang="en-US" altLang="zh-TW" sz="2400"/>
            </a:br>
            <a:r>
              <a:rPr lang="en-US" altLang="zh-TW" sz="2400"/>
              <a:t>a followed by all permutation of (b, c)</a:t>
            </a:r>
            <a:br>
              <a:rPr lang="en-US" altLang="zh-TW" sz="2400"/>
            </a:br>
            <a:r>
              <a:rPr lang="en-US" altLang="zh-TW" sz="2400"/>
              <a:t>b followed by all permutation of (a, c)</a:t>
            </a:r>
            <a:br>
              <a:rPr lang="en-US" altLang="zh-TW" sz="2400"/>
            </a:br>
            <a:r>
              <a:rPr lang="en-US" altLang="zh-TW" sz="2400"/>
              <a:t>c followed by all permutation of (a, b)</a:t>
            </a:r>
            <a:endParaRPr lang="en-US" altLang="zh-TW" sz="2000" b="1" u="sng"/>
          </a:p>
        </p:txBody>
      </p:sp>
      <p:pic>
        <p:nvPicPr>
          <p:cNvPr id="34820" name="圖片 1">
            <a:extLst>
              <a:ext uri="{FF2B5EF4-FFF2-40B4-BE49-F238E27FC236}">
                <a16:creationId xmlns:a16="http://schemas.microsoft.com/office/drawing/2014/main" id="{2B31A01D-11BA-D646-8196-426B8F713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6838" y="2424113"/>
            <a:ext cx="2468562" cy="288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1" name="Rectangle 1026">
            <a:extLst>
              <a:ext uri="{FF2B5EF4-FFF2-40B4-BE49-F238E27FC236}">
                <a16:creationId xmlns:a16="http://schemas.microsoft.com/office/drawing/2014/main" id="{0475E8AC-1EEC-074F-BDEC-7D61EA3CF3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63" y="-26988"/>
            <a:ext cx="77724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3600">
                <a:solidFill>
                  <a:schemeClr val="tx2"/>
                </a:solidFill>
              </a:rPr>
              <a:t>Permutations</a:t>
            </a:r>
          </a:p>
        </p:txBody>
      </p:sp>
      <p:sp>
        <p:nvSpPr>
          <p:cNvPr id="34822" name="Rectangle 2">
            <a:extLst>
              <a:ext uri="{FF2B5EF4-FFF2-40B4-BE49-F238E27FC236}">
                <a16:creationId xmlns:a16="http://schemas.microsoft.com/office/drawing/2014/main" id="{52BEBBDB-0803-434F-8DF2-0D0B6545F4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4275" y="889000"/>
            <a:ext cx="7772400" cy="145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chemeClr val="tx2"/>
                </a:solidFill>
              </a:rPr>
              <a:t>Given a set, the problem asks all the possible permutations of this set.</a:t>
            </a:r>
            <a:endParaRPr lang="en-US" altLang="zh-TW" sz="2000" b="1" u="sng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頁尾版面配置區 5">
            <a:extLst>
              <a:ext uri="{FF2B5EF4-FFF2-40B4-BE49-F238E27FC236}">
                <a16:creationId xmlns:a16="http://schemas.microsoft.com/office/drawing/2014/main" id="{36D67F46-B07E-1F4B-9E54-C70CF3EA8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16386" name="投影片編號版面配置區 6">
            <a:extLst>
              <a:ext uri="{FF2B5EF4-FFF2-40B4-BE49-F238E27FC236}">
                <a16:creationId xmlns:a16="http://schemas.microsoft.com/office/drawing/2014/main" id="{E0ED1430-B958-DA40-A6A2-3284CDDEC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BC414F8-473D-A845-8019-73E36F044636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</a:t>
            </a:fld>
            <a:endParaRPr lang="en-US" altLang="zh-TW" sz="1400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A2C72662-24E9-F246-A254-5EEFCC1581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-90488"/>
            <a:ext cx="7772400" cy="1143001"/>
          </a:xfrm>
        </p:spPr>
        <p:txBody>
          <a:bodyPr/>
          <a:lstStyle/>
          <a:p>
            <a:pPr algn="ctr" eaLnBrk="1" hangingPunct="1"/>
            <a:r>
              <a:rPr lang="en-US" altLang="zh-TW"/>
              <a:t>Data Type</a:t>
            </a:r>
          </a:p>
        </p:txBody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50DB9E6E-518F-E149-9152-0EECA0A60569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173163" y="836613"/>
            <a:ext cx="5630862" cy="1981200"/>
          </a:xfrm>
        </p:spPr>
        <p:txBody>
          <a:bodyPr/>
          <a:lstStyle/>
          <a:p>
            <a:pPr eaLnBrk="1" hangingPunct="1"/>
            <a:r>
              <a:rPr lang="en-US" altLang="zh-TW" sz="2800"/>
              <a:t>Data Type</a:t>
            </a:r>
            <a:br>
              <a:rPr lang="en-US" altLang="zh-TW" sz="2800"/>
            </a:br>
            <a:r>
              <a:rPr lang="en-US" altLang="zh-TW" sz="2800"/>
              <a:t>A </a:t>
            </a:r>
            <a:r>
              <a:rPr lang="en-US" altLang="zh-TW" sz="2800" i="1">
                <a:solidFill>
                  <a:srgbClr val="CC3300"/>
                </a:solidFill>
              </a:rPr>
              <a:t>data type</a:t>
            </a:r>
            <a:r>
              <a:rPr lang="en-US" altLang="zh-TW" sz="2800"/>
              <a:t> is a collection of </a:t>
            </a:r>
            <a:r>
              <a:rPr lang="en-US" altLang="zh-TW" sz="2800" i="1">
                <a:solidFill>
                  <a:srgbClr val="CC3300"/>
                </a:solidFill>
              </a:rPr>
              <a:t>objects</a:t>
            </a:r>
            <a:r>
              <a:rPr lang="en-US" altLang="zh-TW" sz="2800"/>
              <a:t> and a set of </a:t>
            </a:r>
            <a:r>
              <a:rPr lang="en-US" altLang="zh-TW" sz="2800" i="1">
                <a:solidFill>
                  <a:srgbClr val="CC3300"/>
                </a:solidFill>
              </a:rPr>
              <a:t>operations</a:t>
            </a:r>
            <a:r>
              <a:rPr lang="en-US" altLang="zh-TW" sz="2800"/>
              <a:t> that act on those objects.</a:t>
            </a:r>
          </a:p>
          <a:p>
            <a:pPr lvl="1" eaLnBrk="1" hangingPunct="1"/>
            <a:r>
              <a:rPr lang="en-US" altLang="zh-TW" sz="2400"/>
              <a:t>Predefined objects: int, float, double, char, … in C</a:t>
            </a:r>
          </a:p>
          <a:p>
            <a:pPr lvl="1" eaLnBrk="1" hangingPunct="1"/>
            <a:r>
              <a:rPr lang="en-US" altLang="zh-TW" sz="2400"/>
              <a:t>Operation: + - * / %...</a:t>
            </a:r>
            <a:endParaRPr lang="en-US" altLang="zh-TW"/>
          </a:p>
          <a:p>
            <a:pPr eaLnBrk="1" hangingPunct="1"/>
            <a:r>
              <a:rPr lang="en-US" altLang="zh-TW" sz="2800"/>
              <a:t>All programming language provide at least a minimal set of predefined data types, plus the ability to construct new, or </a:t>
            </a:r>
            <a:r>
              <a:rPr lang="en-US" altLang="zh-TW" sz="2800" i="1">
                <a:solidFill>
                  <a:srgbClr val="C00000"/>
                </a:solidFill>
              </a:rPr>
              <a:t>user-defined</a:t>
            </a:r>
            <a:r>
              <a:rPr lang="en-US" altLang="zh-TW" sz="2800"/>
              <a:t> data types.</a:t>
            </a:r>
          </a:p>
          <a:p>
            <a:pPr lvl="1" eaLnBrk="1" hangingPunct="1"/>
            <a:r>
              <a:rPr lang="en-US" altLang="zh-TW" sz="2400"/>
              <a:t>struct in C</a:t>
            </a:r>
          </a:p>
          <a:p>
            <a:pPr lvl="1" eaLnBrk="1" hangingPunct="1"/>
            <a:endParaRPr lang="en-US" altLang="zh-TW" sz="240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5E607DD-9169-E84D-91EB-D7085ABFCE95}"/>
              </a:ext>
            </a:extLst>
          </p:cNvPr>
          <p:cNvSpPr/>
          <p:nvPr/>
        </p:nvSpPr>
        <p:spPr>
          <a:xfrm>
            <a:off x="6804025" y="4508500"/>
            <a:ext cx="1989138" cy="16319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struct student {</a:t>
            </a:r>
          </a:p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     char lastname;</a:t>
            </a:r>
          </a:p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     int studentId;</a:t>
            </a:r>
          </a:p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     char grade;</a:t>
            </a:r>
          </a:p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}</a:t>
            </a:r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BB07B8-0A9E-C249-A79A-AB3147B8C0EC}"/>
              </a:ext>
            </a:extLst>
          </p:cNvPr>
          <p:cNvSpPr/>
          <p:nvPr/>
        </p:nvSpPr>
        <p:spPr>
          <a:xfrm>
            <a:off x="6678613" y="1628775"/>
            <a:ext cx="2001837" cy="7080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int a = 1, b = 2, c;</a:t>
            </a:r>
          </a:p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c = a + b;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42C4C6-4C2C-8245-A8CF-B7429F00CEBA}"/>
              </a:ext>
            </a:extLst>
          </p:cNvPr>
          <p:cNvSpPr/>
          <p:nvPr/>
        </p:nvSpPr>
        <p:spPr>
          <a:xfrm>
            <a:off x="6678613" y="2619375"/>
            <a:ext cx="2273300" cy="1016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float a = 1.0, b = 2.0</a:t>
            </a:r>
          </a:p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float c;</a:t>
            </a:r>
          </a:p>
          <a:p>
            <a:pPr>
              <a:defRPr/>
            </a:pPr>
            <a:r>
              <a:rPr lang="en-US" altLang="zh-TW">
                <a:solidFill>
                  <a:schemeClr val="accent6">
                    <a:lumMod val="75000"/>
                  </a:schemeClr>
                </a:solidFill>
              </a:rPr>
              <a:t>c = a + b;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頁尾版面配置區 3">
            <a:extLst>
              <a:ext uri="{FF2B5EF4-FFF2-40B4-BE49-F238E27FC236}">
                <a16:creationId xmlns:a16="http://schemas.microsoft.com/office/drawing/2014/main" id="{9F6EDEA7-2D87-2842-8AF4-F46048585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5842" name="投影片編號版面配置區 4">
            <a:extLst>
              <a:ext uri="{FF2B5EF4-FFF2-40B4-BE49-F238E27FC236}">
                <a16:creationId xmlns:a16="http://schemas.microsoft.com/office/drawing/2014/main" id="{A0BFE94C-DF26-8443-8FC3-4664DBEB7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120C13E-CED6-BA44-9554-D72949004FD3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20</a:t>
            </a:fld>
            <a:endParaRPr lang="en-US" altLang="zh-TW" sz="1400"/>
          </a:p>
        </p:txBody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5A9A2A89-DCBC-2247-BDE7-95D1A7FA99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14425" y="895350"/>
            <a:ext cx="7772400" cy="5348288"/>
          </a:xfrm>
        </p:spPr>
        <p:txBody>
          <a:bodyPr/>
          <a:lstStyle/>
          <a:p>
            <a:pPr eaLnBrk="1" hangingPunct="1"/>
            <a:r>
              <a:rPr lang="en-US" altLang="zh-TW" sz="2000" b="1" u="sng" dirty="0"/>
              <a:t>*Program 1.9:</a:t>
            </a:r>
            <a:r>
              <a:rPr lang="en-US" altLang="zh-TW" sz="2000" u="sng" dirty="0"/>
              <a:t> Recursive permutation generator (p.16)</a:t>
            </a:r>
            <a:br>
              <a:rPr lang="en-US" altLang="zh-TW" sz="2000" u="sng" dirty="0"/>
            </a:br>
            <a:br>
              <a:rPr lang="en-US" altLang="zh-TW" sz="2000" u="sng" dirty="0"/>
            </a:br>
            <a:r>
              <a:rPr lang="en-US" altLang="zh-TW" sz="2000" dirty="0"/>
              <a:t>void perm (char *list, int </a:t>
            </a:r>
            <a:r>
              <a:rPr lang="en-US" altLang="zh-TW" sz="2000" dirty="0" err="1"/>
              <a:t>i</a:t>
            </a:r>
            <a:r>
              <a:rPr lang="en-US" altLang="zh-TW" sz="2000" dirty="0"/>
              <a:t>, int n)</a:t>
            </a:r>
            <a:br>
              <a:rPr lang="en-US" altLang="zh-TW" sz="2000" dirty="0"/>
            </a:br>
            <a:r>
              <a:rPr lang="en-US" altLang="zh-TW" sz="2000" dirty="0"/>
              <a:t>{ </a:t>
            </a:r>
            <a:r>
              <a:rPr lang="en-US" altLang="zh-TW" sz="2000" dirty="0">
                <a:solidFill>
                  <a:srgbClr val="009051"/>
                </a:solidFill>
              </a:rPr>
              <a:t>/* generate all the permutations of list[</a:t>
            </a:r>
            <a:r>
              <a:rPr lang="en-US" altLang="zh-TW" sz="2000" dirty="0" err="1">
                <a:solidFill>
                  <a:srgbClr val="009051"/>
                </a:solidFill>
              </a:rPr>
              <a:t>i</a:t>
            </a:r>
            <a:r>
              <a:rPr lang="en-US" altLang="zh-TW" sz="2000" dirty="0">
                <a:solidFill>
                  <a:srgbClr val="009051"/>
                </a:solidFill>
              </a:rPr>
              <a:t>] to list[n] */</a:t>
            </a:r>
            <a:br>
              <a:rPr lang="en-US" altLang="zh-TW" sz="2000" dirty="0">
                <a:solidFill>
                  <a:srgbClr val="009051"/>
                </a:solidFill>
              </a:rPr>
            </a:br>
            <a:r>
              <a:rPr lang="en-US" altLang="zh-TW" sz="2000" dirty="0"/>
              <a:t>   int j, temp;</a:t>
            </a:r>
            <a:br>
              <a:rPr lang="en-US" altLang="zh-TW" sz="2000" dirty="0"/>
            </a:br>
            <a:r>
              <a:rPr lang="en-US" altLang="zh-TW" sz="2000" dirty="0"/>
              <a:t>   if (</a:t>
            </a:r>
            <a:r>
              <a:rPr lang="en-US" altLang="zh-TW" sz="2000" dirty="0" err="1"/>
              <a:t>i</a:t>
            </a:r>
            <a:r>
              <a:rPr lang="en-US" altLang="zh-TW" sz="2000" dirty="0"/>
              <a:t> == n) {</a:t>
            </a:r>
            <a:br>
              <a:rPr lang="en-US" altLang="zh-TW" sz="2000" dirty="0"/>
            </a:br>
            <a:r>
              <a:rPr lang="en-US" altLang="zh-TW" sz="2000" dirty="0"/>
              <a:t>       for ( j = 0; j &lt;= n ; j ++)</a:t>
            </a:r>
            <a:br>
              <a:rPr lang="en-US" altLang="zh-TW" sz="2000" dirty="0"/>
            </a:br>
            <a:r>
              <a:rPr lang="en-US" altLang="zh-TW" sz="2000" dirty="0"/>
              <a:t>            </a:t>
            </a:r>
            <a:r>
              <a:rPr lang="en-US" altLang="zh-TW" sz="2000" dirty="0" err="1"/>
              <a:t>printf</a:t>
            </a:r>
            <a:r>
              <a:rPr lang="en-US" altLang="zh-TW" sz="2000" dirty="0"/>
              <a:t> ( “%c”, list[j] );</a:t>
            </a:r>
            <a:br>
              <a:rPr lang="en-US" altLang="zh-TW" sz="2000" dirty="0"/>
            </a:br>
            <a:r>
              <a:rPr lang="en-US" altLang="zh-TW" sz="2000" dirty="0"/>
              <a:t>       </a:t>
            </a:r>
            <a:r>
              <a:rPr lang="en-US" altLang="zh-TW" sz="2000" dirty="0" err="1"/>
              <a:t>printf</a:t>
            </a:r>
            <a:r>
              <a:rPr lang="en-US" altLang="zh-TW" sz="2000" dirty="0"/>
              <a:t> (“\n”);</a:t>
            </a:r>
            <a:br>
              <a:rPr lang="en-US" altLang="zh-TW" sz="2000" dirty="0"/>
            </a:br>
            <a:r>
              <a:rPr lang="en-US" altLang="zh-TW" sz="2000" dirty="0"/>
              <a:t>   }</a:t>
            </a:r>
            <a:br>
              <a:rPr lang="en-US" altLang="zh-TW" sz="2000" dirty="0"/>
            </a:br>
            <a:r>
              <a:rPr lang="en-US" altLang="zh-TW" sz="2000" dirty="0"/>
              <a:t>   else {</a:t>
            </a:r>
            <a:br>
              <a:rPr lang="en-US" altLang="zh-TW" sz="2000" dirty="0"/>
            </a:br>
            <a:r>
              <a:rPr lang="en-US" altLang="zh-TW" sz="2000" dirty="0">
                <a:solidFill>
                  <a:srgbClr val="009051"/>
                </a:solidFill>
              </a:rPr>
              <a:t>/* if list[</a:t>
            </a:r>
            <a:r>
              <a:rPr lang="en-US" altLang="zh-TW" sz="2000" dirty="0" err="1">
                <a:solidFill>
                  <a:srgbClr val="009051"/>
                </a:solidFill>
              </a:rPr>
              <a:t>i</a:t>
            </a:r>
            <a:r>
              <a:rPr lang="en-US" altLang="zh-TW" sz="2000" dirty="0">
                <a:solidFill>
                  <a:srgbClr val="009051"/>
                </a:solidFill>
              </a:rPr>
              <a:t>] to list[n] has more than one permutation, generate these recursively */</a:t>
            </a:r>
            <a:br>
              <a:rPr lang="en-US" altLang="zh-TW" sz="2000" dirty="0"/>
            </a:br>
            <a:r>
              <a:rPr lang="en-US" altLang="zh-TW" sz="2000" dirty="0"/>
              <a:t>        for ( </a:t>
            </a:r>
            <a:r>
              <a:rPr lang="en-US" altLang="zh-TW" sz="2000" dirty="0">
                <a:solidFill>
                  <a:srgbClr val="C00000"/>
                </a:solidFill>
              </a:rPr>
              <a:t>j = </a:t>
            </a:r>
            <a:r>
              <a:rPr lang="en-US" altLang="zh-TW" sz="2000" dirty="0" err="1">
                <a:solidFill>
                  <a:srgbClr val="C00000"/>
                </a:solidFill>
              </a:rPr>
              <a:t>i</a:t>
            </a:r>
            <a:r>
              <a:rPr lang="en-US" altLang="zh-TW" sz="2000" dirty="0">
                <a:solidFill>
                  <a:srgbClr val="C00000"/>
                </a:solidFill>
              </a:rPr>
              <a:t> </a:t>
            </a:r>
            <a:r>
              <a:rPr lang="en-US" altLang="zh-TW" sz="2000" dirty="0"/>
              <a:t>; </a:t>
            </a:r>
            <a:r>
              <a:rPr lang="en-US" altLang="zh-TW" sz="2000"/>
              <a:t>j &lt; </a:t>
            </a:r>
            <a:r>
              <a:rPr lang="en-US" altLang="zh-TW" sz="2000" dirty="0"/>
              <a:t>n ; j ++ ) {</a:t>
            </a:r>
            <a:br>
              <a:rPr lang="en-US" altLang="zh-TW" sz="2000" dirty="0"/>
            </a:br>
            <a:r>
              <a:rPr lang="en-US" altLang="zh-TW" sz="2000" dirty="0"/>
              <a:t>	</a:t>
            </a:r>
            <a:r>
              <a:rPr lang="en-US" altLang="zh-TW" sz="2000" dirty="0">
                <a:solidFill>
                  <a:srgbClr val="C00000"/>
                </a:solidFill>
              </a:rPr>
              <a:t>SWAP (list[</a:t>
            </a:r>
            <a:r>
              <a:rPr lang="en-US" altLang="zh-TW" sz="2000" dirty="0" err="1">
                <a:solidFill>
                  <a:srgbClr val="C00000"/>
                </a:solidFill>
              </a:rPr>
              <a:t>i</a:t>
            </a:r>
            <a:r>
              <a:rPr lang="en-US" altLang="zh-TW" sz="2000" dirty="0">
                <a:solidFill>
                  <a:srgbClr val="C00000"/>
                </a:solidFill>
              </a:rPr>
              <a:t>], list[j], temp);</a:t>
            </a:r>
            <a:br>
              <a:rPr lang="en-US" altLang="zh-TW" sz="2000" dirty="0"/>
            </a:br>
            <a:r>
              <a:rPr lang="en-US" altLang="zh-TW" sz="2000" dirty="0"/>
              <a:t>	</a:t>
            </a:r>
            <a:r>
              <a:rPr lang="en-US" altLang="zh-TW" sz="2000" dirty="0">
                <a:solidFill>
                  <a:srgbClr val="0070C0"/>
                </a:solidFill>
              </a:rPr>
              <a:t>perm (list, </a:t>
            </a:r>
            <a:r>
              <a:rPr lang="en-US" altLang="zh-TW" sz="2000" dirty="0" err="1">
                <a:solidFill>
                  <a:srgbClr val="0070C0"/>
                </a:solidFill>
              </a:rPr>
              <a:t>i</a:t>
            </a:r>
            <a:r>
              <a:rPr lang="en-US" altLang="zh-TW" sz="2000" dirty="0">
                <a:solidFill>
                  <a:srgbClr val="0070C0"/>
                </a:solidFill>
              </a:rPr>
              <a:t> + 1, n );</a:t>
            </a:r>
            <a:br>
              <a:rPr lang="en-US" altLang="zh-TW" sz="2000" dirty="0"/>
            </a:br>
            <a:r>
              <a:rPr lang="en-US" altLang="zh-TW" sz="2000" dirty="0"/>
              <a:t>	</a:t>
            </a:r>
            <a:r>
              <a:rPr lang="en-US" altLang="zh-TW" sz="2000" dirty="0">
                <a:solidFill>
                  <a:srgbClr val="C00000"/>
                </a:solidFill>
              </a:rPr>
              <a:t>SWAP (list[</a:t>
            </a:r>
            <a:r>
              <a:rPr lang="en-US" altLang="zh-TW" sz="2000" dirty="0" err="1">
                <a:solidFill>
                  <a:srgbClr val="C00000"/>
                </a:solidFill>
              </a:rPr>
              <a:t>i</a:t>
            </a:r>
            <a:r>
              <a:rPr lang="en-US" altLang="zh-TW" sz="2000" dirty="0">
                <a:solidFill>
                  <a:srgbClr val="C00000"/>
                </a:solidFill>
              </a:rPr>
              <a:t>], list[j], temp);</a:t>
            </a:r>
            <a:br>
              <a:rPr lang="en-US" altLang="zh-TW" sz="2000" dirty="0"/>
            </a:br>
            <a:r>
              <a:rPr lang="en-US" altLang="zh-TW" sz="2000" dirty="0"/>
              <a:t>        }</a:t>
            </a:r>
            <a:br>
              <a:rPr lang="en-US" altLang="zh-TW" sz="2000" dirty="0"/>
            </a:br>
            <a:r>
              <a:rPr lang="en-US" altLang="zh-TW" sz="2000" dirty="0"/>
              <a:t>   }</a:t>
            </a:r>
            <a:br>
              <a:rPr lang="en-US" altLang="zh-TW" sz="2000" dirty="0"/>
            </a:br>
            <a:r>
              <a:rPr lang="en-US" altLang="zh-TW" sz="2000" dirty="0"/>
              <a:t>} </a:t>
            </a:r>
            <a:endParaRPr lang="en-US" altLang="zh-TW" sz="2000" b="1" u="sng" dirty="0"/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標題 1">
            <a:extLst>
              <a:ext uri="{FF2B5EF4-FFF2-40B4-BE49-F238E27FC236}">
                <a16:creationId xmlns:a16="http://schemas.microsoft.com/office/drawing/2014/main" id="{3357E8D6-742C-204B-BC5E-B86558D42E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6866" name="頁尾版面配置區 2">
            <a:extLst>
              <a:ext uri="{FF2B5EF4-FFF2-40B4-BE49-F238E27FC236}">
                <a16:creationId xmlns:a16="http://schemas.microsoft.com/office/drawing/2014/main" id="{7E963624-EAB8-E24E-9554-DE8AA110C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6867" name="投影片編號版面配置區 3">
            <a:extLst>
              <a:ext uri="{FF2B5EF4-FFF2-40B4-BE49-F238E27FC236}">
                <a16:creationId xmlns:a16="http://schemas.microsoft.com/office/drawing/2014/main" id="{60A83532-73B2-B54D-B8AB-6ADAF4498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7177A3BF-F5D9-234B-89E0-83AFF562A30B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21</a:t>
            </a:fld>
            <a:endParaRPr lang="en-US" altLang="zh-TW" sz="1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頁尾版面配置區 5">
            <a:extLst>
              <a:ext uri="{FF2B5EF4-FFF2-40B4-BE49-F238E27FC236}">
                <a16:creationId xmlns:a16="http://schemas.microsoft.com/office/drawing/2014/main" id="{BF04A9B8-626D-E549-B156-B8EC809E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7890" name="投影片編號版面配置區 6">
            <a:extLst>
              <a:ext uri="{FF2B5EF4-FFF2-40B4-BE49-F238E27FC236}">
                <a16:creationId xmlns:a16="http://schemas.microsoft.com/office/drawing/2014/main" id="{5DCA6FD0-93F3-9A43-9D32-3316F1B84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D60819C-DE5F-F243-BD89-75BB9C96DD27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22</a:t>
            </a:fld>
            <a:endParaRPr lang="en-US" altLang="zh-TW" sz="1400"/>
          </a:p>
        </p:txBody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B1651CFC-C318-6846-AD3D-4C6B0C2545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TW"/>
              <a:t>Measurements</a:t>
            </a:r>
          </a:p>
        </p:txBody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CEFF660D-0907-B24A-87ED-B05D46D4D2EA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/>
            <a:r>
              <a:rPr lang="en-US" altLang="zh-TW" sz="2800"/>
              <a:t>Criteria</a:t>
            </a:r>
          </a:p>
          <a:p>
            <a:pPr lvl="1" eaLnBrk="1" hangingPunct="1"/>
            <a:r>
              <a:rPr lang="en-US" altLang="zh-TW" sz="2400">
                <a:solidFill>
                  <a:srgbClr val="0070C0"/>
                </a:solidFill>
              </a:rPr>
              <a:t>Is it correct?</a:t>
            </a:r>
          </a:p>
          <a:p>
            <a:pPr lvl="1" eaLnBrk="1" hangingPunct="1"/>
            <a:r>
              <a:rPr lang="en-US" altLang="zh-TW" sz="2400">
                <a:solidFill>
                  <a:srgbClr val="0070C0"/>
                </a:solidFill>
              </a:rPr>
              <a:t>Is it readable?</a:t>
            </a:r>
          </a:p>
          <a:p>
            <a:pPr lvl="1" eaLnBrk="1" hangingPunct="1"/>
            <a:r>
              <a:rPr lang="en-US" altLang="zh-TW" sz="2400"/>
              <a:t>…</a:t>
            </a:r>
          </a:p>
          <a:p>
            <a:pPr eaLnBrk="1" hangingPunct="1"/>
            <a:r>
              <a:rPr lang="en-US" altLang="zh-TW" sz="2800"/>
              <a:t>Performance Measurement </a:t>
            </a:r>
            <a:r>
              <a:rPr lang="en-US" altLang="zh-TW" sz="2800">
                <a:solidFill>
                  <a:schemeClr val="tx2"/>
                </a:solidFill>
              </a:rPr>
              <a:t>(machine dependent)</a:t>
            </a:r>
          </a:p>
          <a:p>
            <a:pPr lvl="1" eaLnBrk="1" hangingPunct="1"/>
            <a:r>
              <a:rPr lang="en-US" altLang="zh-TW" sz="2400">
                <a:solidFill>
                  <a:srgbClr val="0070C0"/>
                </a:solidFill>
              </a:rPr>
              <a:t>Is the running time acceptable?</a:t>
            </a:r>
          </a:p>
          <a:p>
            <a:pPr eaLnBrk="1" hangingPunct="1"/>
            <a:r>
              <a:rPr lang="en-US" altLang="zh-TW" sz="2800"/>
              <a:t>Performance Analysis </a:t>
            </a:r>
            <a:r>
              <a:rPr lang="en-US" altLang="zh-TW" sz="2800">
                <a:solidFill>
                  <a:schemeClr val="tx2"/>
                </a:solidFill>
              </a:rPr>
              <a:t>(machine independent)</a:t>
            </a:r>
            <a:endParaRPr lang="en-US" altLang="zh-TW" sz="2800"/>
          </a:p>
          <a:p>
            <a:pPr lvl="1" eaLnBrk="1" hangingPunct="1"/>
            <a:r>
              <a:rPr lang="en-US" altLang="zh-TW" sz="2400">
                <a:solidFill>
                  <a:srgbClr val="FF0000"/>
                </a:solidFill>
              </a:rPr>
              <a:t>space</a:t>
            </a:r>
            <a:r>
              <a:rPr lang="en-US" altLang="zh-TW" sz="2400"/>
              <a:t> complexity: storage requirement</a:t>
            </a:r>
          </a:p>
          <a:p>
            <a:pPr lvl="1" eaLnBrk="1" hangingPunct="1"/>
            <a:r>
              <a:rPr lang="en-US" altLang="zh-TW" sz="2400">
                <a:solidFill>
                  <a:srgbClr val="FF0000"/>
                </a:solidFill>
              </a:rPr>
              <a:t>time</a:t>
            </a:r>
            <a:r>
              <a:rPr lang="en-US" altLang="zh-TW" sz="2400"/>
              <a:t> complexity: computing time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頁尾版面配置區 5">
            <a:extLst>
              <a:ext uri="{FF2B5EF4-FFF2-40B4-BE49-F238E27FC236}">
                <a16:creationId xmlns:a16="http://schemas.microsoft.com/office/drawing/2014/main" id="{0B4405E6-83C0-394D-9FC9-0AC8586E1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8914" name="投影片編號版面配置區 6">
            <a:extLst>
              <a:ext uri="{FF2B5EF4-FFF2-40B4-BE49-F238E27FC236}">
                <a16:creationId xmlns:a16="http://schemas.microsoft.com/office/drawing/2014/main" id="{7D2FD202-EC45-8049-8148-E3E810A2A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BC11C22-5B0E-3448-81B6-79B05BF83DC2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23</a:t>
            </a:fld>
            <a:endParaRPr lang="en-US" altLang="zh-TW" sz="140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4A285B59-9B8B-CF48-93AD-4F4FD4E91E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0"/>
            <a:ext cx="7772400" cy="1143000"/>
          </a:xfrm>
        </p:spPr>
        <p:txBody>
          <a:bodyPr/>
          <a:lstStyle/>
          <a:p>
            <a:pPr algn="ctr" eaLnBrk="1" hangingPunct="1"/>
            <a:r>
              <a:rPr lang="en-US" altLang="zh-TW"/>
              <a:t>Space Complexity</a:t>
            </a:r>
            <a:br>
              <a:rPr lang="en-US" altLang="zh-TW"/>
            </a:br>
            <a:r>
              <a:rPr lang="en-US" altLang="zh-TW"/>
              <a:t>S(P)=C+S</a:t>
            </a:r>
            <a:r>
              <a:rPr lang="en-US" altLang="zh-TW" baseline="-25000"/>
              <a:t>P</a:t>
            </a:r>
            <a:r>
              <a:rPr lang="en-US" altLang="zh-TW"/>
              <a:t>(I)</a:t>
            </a:r>
          </a:p>
        </p:txBody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9DA9AE98-BBCB-5C4F-B92D-B3413CACDC7F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371600" y="1219200"/>
            <a:ext cx="7772400" cy="1981200"/>
          </a:xfrm>
        </p:spPr>
        <p:txBody>
          <a:bodyPr/>
          <a:lstStyle/>
          <a:p>
            <a:pPr eaLnBrk="1" hangingPunct="1"/>
            <a:r>
              <a:rPr lang="en-US" altLang="zh-TW" sz="2800"/>
              <a:t>Fixed Space Requirements (C)</a:t>
            </a:r>
            <a:br>
              <a:rPr lang="en-US" altLang="zh-TW" sz="2800"/>
            </a:br>
            <a:r>
              <a:rPr lang="en-US" altLang="zh-TW" sz="2800">
                <a:solidFill>
                  <a:srgbClr val="CC3300"/>
                </a:solidFill>
              </a:rPr>
              <a:t>Independent of the characteristics of the inputs and outputs</a:t>
            </a:r>
            <a:endParaRPr lang="en-US" altLang="zh-TW" sz="2800"/>
          </a:p>
          <a:p>
            <a:pPr lvl="1" eaLnBrk="1" hangingPunct="1"/>
            <a:r>
              <a:rPr lang="en-US" altLang="zh-TW" sz="2400"/>
              <a:t>instruction space (that stores the code)</a:t>
            </a:r>
          </a:p>
          <a:p>
            <a:pPr lvl="1" eaLnBrk="1" hangingPunct="1"/>
            <a:r>
              <a:rPr lang="en-US" altLang="zh-TW" sz="2400"/>
              <a:t>space for simple variables, fixed-size structured variable, constants</a:t>
            </a:r>
          </a:p>
          <a:p>
            <a:pPr eaLnBrk="1" hangingPunct="1"/>
            <a:r>
              <a:rPr lang="en-US" altLang="zh-TW" sz="2800">
                <a:solidFill>
                  <a:srgbClr val="00B050"/>
                </a:solidFill>
              </a:rPr>
              <a:t>Variable</a:t>
            </a:r>
            <a:r>
              <a:rPr lang="en-US" altLang="zh-TW" sz="2800"/>
              <a:t> Space Requirements (S</a:t>
            </a:r>
            <a:r>
              <a:rPr lang="en-US" altLang="zh-TW" sz="2800" baseline="-25000"/>
              <a:t>P</a:t>
            </a:r>
            <a:r>
              <a:rPr lang="en-US" altLang="zh-TW" sz="2800"/>
              <a:t>(I))</a:t>
            </a:r>
            <a:br>
              <a:rPr lang="en-US" altLang="zh-TW" sz="2800"/>
            </a:br>
            <a:r>
              <a:rPr lang="en-US" altLang="zh-TW" sz="2800">
                <a:solidFill>
                  <a:srgbClr val="CC3300"/>
                </a:solidFill>
              </a:rPr>
              <a:t>depend on the characteristic of instance I</a:t>
            </a:r>
            <a:endParaRPr lang="en-US" altLang="zh-TW" sz="2800"/>
          </a:p>
          <a:p>
            <a:pPr lvl="1" eaLnBrk="1" hangingPunct="1"/>
            <a:r>
              <a:rPr lang="en-US" altLang="zh-TW" sz="2400"/>
              <a:t>number, size, values of inputs and outputs associated with I</a:t>
            </a:r>
          </a:p>
          <a:p>
            <a:pPr lvl="1" eaLnBrk="1" hangingPunct="1"/>
            <a:r>
              <a:rPr lang="en-US" altLang="zh-TW" sz="2400"/>
              <a:t>recursive stack space, formal parameters, local variables, return address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頁尾版面配置區 3">
            <a:extLst>
              <a:ext uri="{FF2B5EF4-FFF2-40B4-BE49-F238E27FC236}">
                <a16:creationId xmlns:a16="http://schemas.microsoft.com/office/drawing/2014/main" id="{D75CD125-32D6-D142-8AF6-B95383BC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39938" name="投影片編號版面配置區 4">
            <a:extLst>
              <a:ext uri="{FF2B5EF4-FFF2-40B4-BE49-F238E27FC236}">
                <a16:creationId xmlns:a16="http://schemas.microsoft.com/office/drawing/2014/main" id="{3B3B8868-F190-EA4D-83D8-A12058FE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7B0747BE-88BA-2346-9321-7F5EF84853A8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24</a:t>
            </a:fld>
            <a:endParaRPr lang="en-US" altLang="zh-TW" sz="1400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27E1DEDA-F734-5A4B-A6AC-9291E185A8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457200"/>
            <a:ext cx="7772400" cy="55626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1.10: </a:t>
            </a:r>
            <a:r>
              <a:rPr lang="en-US" altLang="zh-TW" sz="2000" u="sng"/>
              <a:t>Simple arithmetic function (p.23)</a:t>
            </a:r>
            <a:br>
              <a:rPr lang="en-US" altLang="zh-TW" sz="2000" u="sng"/>
            </a:br>
            <a:r>
              <a:rPr lang="en-US" altLang="zh-TW" sz="2400"/>
              <a:t>float abc (float a, float b, float c)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 return a + b + b * c + (a + b - c) / (a + b) + 4.00;</a:t>
            </a:r>
            <a:br>
              <a:rPr lang="en-US" altLang="zh-TW" sz="2400"/>
            </a:br>
            <a:r>
              <a:rPr lang="en-US" altLang="zh-TW" sz="2400"/>
              <a:t> }</a:t>
            </a:r>
            <a:br>
              <a:rPr lang="en-US" altLang="zh-TW" sz="2400"/>
            </a:br>
            <a:br>
              <a:rPr lang="en-US" altLang="zh-TW" sz="2400"/>
            </a:br>
            <a:br>
              <a:rPr lang="en-US" altLang="zh-TW" sz="2400"/>
            </a:br>
            <a:br>
              <a:rPr lang="en-US" altLang="zh-TW" sz="2400"/>
            </a:br>
            <a:r>
              <a:rPr lang="en-US" altLang="zh-TW" sz="2000" b="1" u="sng"/>
              <a:t>*Program 1.11: </a:t>
            </a:r>
            <a:r>
              <a:rPr lang="en-US" altLang="zh-TW" sz="2000" u="sng"/>
              <a:t>Iterative function for summing a list of numbers (p.24)</a:t>
            </a:r>
            <a:br>
              <a:rPr lang="en-US" altLang="zh-TW" sz="2000" u="sng"/>
            </a:br>
            <a:r>
              <a:rPr lang="en-US" altLang="zh-TW" sz="2400"/>
              <a:t>float sum (float list[ ], int n)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float tempsum = 0;</a:t>
            </a:r>
            <a:br>
              <a:rPr lang="en-US" altLang="zh-TW" sz="2400"/>
            </a:br>
            <a:r>
              <a:rPr lang="en-US" altLang="zh-TW" sz="2400"/>
              <a:t>  int i;</a:t>
            </a:r>
            <a:br>
              <a:rPr lang="en-US" altLang="zh-TW" sz="2400"/>
            </a:br>
            <a:r>
              <a:rPr lang="en-US" altLang="zh-TW" sz="2400"/>
              <a:t>  for (i = 0; i&lt;n; i++)</a:t>
            </a:r>
            <a:br>
              <a:rPr lang="en-US" altLang="zh-TW" sz="2400"/>
            </a:br>
            <a:r>
              <a:rPr lang="en-US" altLang="zh-TW" sz="2400"/>
              <a:t>     tempsum += list [i];</a:t>
            </a:r>
            <a:br>
              <a:rPr lang="en-US" altLang="zh-TW" sz="2400"/>
            </a:br>
            <a:r>
              <a:rPr lang="en-US" altLang="zh-TW" sz="2400"/>
              <a:t>  return tempsum;</a:t>
            </a:r>
            <a:br>
              <a:rPr lang="en-US" altLang="zh-TW" sz="2400"/>
            </a:br>
            <a:r>
              <a:rPr lang="en-US" altLang="zh-TW" sz="2400"/>
              <a:t>}      </a:t>
            </a:r>
            <a:r>
              <a:rPr lang="en-US" altLang="zh-TW" sz="2000" u="sng"/>
              <a:t> </a:t>
            </a:r>
            <a:endParaRPr lang="en-US" altLang="zh-TW" sz="2400" b="1" u="sng"/>
          </a:p>
        </p:txBody>
      </p:sp>
      <p:sp>
        <p:nvSpPr>
          <p:cNvPr id="39940" name="Line 3">
            <a:extLst>
              <a:ext uri="{FF2B5EF4-FFF2-40B4-BE49-F238E27FC236}">
                <a16:creationId xmlns:a16="http://schemas.microsoft.com/office/drawing/2014/main" id="{69D57A52-32AD-924C-93FD-6832FF842C2F}"/>
              </a:ext>
            </a:extLst>
          </p:cNvPr>
          <p:cNvSpPr>
            <a:spLocks noChangeShapeType="1"/>
          </p:cNvSpPr>
          <p:nvPr/>
        </p:nvSpPr>
        <p:spPr bwMode="auto">
          <a:xfrm>
            <a:off x="1295400" y="2590800"/>
            <a:ext cx="7162800" cy="0"/>
          </a:xfrm>
          <a:prstGeom prst="line">
            <a:avLst/>
          </a:prstGeom>
          <a:noFill/>
          <a:ln w="28575">
            <a:solidFill>
              <a:schemeClr val="accent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9941" name="Text Box 5">
            <a:extLst>
              <a:ext uri="{FF2B5EF4-FFF2-40B4-BE49-F238E27FC236}">
                <a16:creationId xmlns:a16="http://schemas.microsoft.com/office/drawing/2014/main" id="{595C819D-22F5-1142-82AE-2274ED15B0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1905000"/>
            <a:ext cx="1417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rgbClr val="CC3300"/>
                </a:solidFill>
              </a:rPr>
              <a:t>S</a:t>
            </a:r>
            <a:r>
              <a:rPr lang="en-US" altLang="zh-TW" sz="2400" baseline="-25000">
                <a:solidFill>
                  <a:srgbClr val="CC3300"/>
                </a:solidFill>
              </a:rPr>
              <a:t>abc</a:t>
            </a:r>
            <a:r>
              <a:rPr lang="en-US" altLang="zh-TW" sz="2400">
                <a:solidFill>
                  <a:srgbClr val="CC3300"/>
                </a:solidFill>
              </a:rPr>
              <a:t>(I) = 0</a:t>
            </a:r>
            <a:endParaRPr lang="en-US" altLang="zh-TW" sz="2400"/>
          </a:p>
        </p:txBody>
      </p:sp>
      <p:sp>
        <p:nvSpPr>
          <p:cNvPr id="39942" name="Text Box 7">
            <a:extLst>
              <a:ext uri="{FF2B5EF4-FFF2-40B4-BE49-F238E27FC236}">
                <a16:creationId xmlns:a16="http://schemas.microsoft.com/office/drawing/2014/main" id="{5EC41973-EF83-E844-960F-D02A938AB2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3886200"/>
            <a:ext cx="14747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rgbClr val="CC3300"/>
                </a:solidFill>
              </a:rPr>
              <a:t>S</a:t>
            </a:r>
            <a:r>
              <a:rPr lang="en-US" altLang="zh-TW" sz="2400" baseline="-25000">
                <a:solidFill>
                  <a:srgbClr val="CC3300"/>
                </a:solidFill>
              </a:rPr>
              <a:t>sum</a:t>
            </a:r>
            <a:r>
              <a:rPr lang="en-US" altLang="zh-TW" sz="2400">
                <a:solidFill>
                  <a:srgbClr val="CC3300"/>
                </a:solidFill>
              </a:rPr>
              <a:t>(I) = 0</a:t>
            </a:r>
            <a:endParaRPr lang="en-US" altLang="zh-TW" sz="2400"/>
          </a:p>
        </p:txBody>
      </p:sp>
      <p:sp>
        <p:nvSpPr>
          <p:cNvPr id="39943" name="Text Box 8">
            <a:extLst>
              <a:ext uri="{FF2B5EF4-FFF2-40B4-BE49-F238E27FC236}">
                <a16:creationId xmlns:a16="http://schemas.microsoft.com/office/drawing/2014/main" id="{B4443342-C828-6349-BA23-F49342BBB6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1613" y="4343400"/>
            <a:ext cx="3898900" cy="1570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rgbClr val="00B050"/>
                </a:solidFill>
              </a:rPr>
              <a:t>C does not copy the array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/>
              <a:t>Recall: pass the address of the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/>
              <a:t>first element of the array &amp;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/>
              <a:t>pass by value</a:t>
            </a:r>
          </a:p>
        </p:txBody>
      </p:sp>
      <p:sp>
        <p:nvSpPr>
          <p:cNvPr id="39944" name="Rectangle 9">
            <a:extLst>
              <a:ext uri="{FF2B5EF4-FFF2-40B4-BE49-F238E27FC236}">
                <a16:creationId xmlns:a16="http://schemas.microsoft.com/office/drawing/2014/main" id="{EF74D51A-B3F2-7C41-89EB-D12344F80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1828800"/>
            <a:ext cx="1752600" cy="609600"/>
          </a:xfrm>
          <a:prstGeom prst="rect">
            <a:avLst/>
          </a:prstGeom>
          <a:noFill/>
          <a:ln w="9525">
            <a:solidFill>
              <a:srgbClr val="008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  <p:sp>
        <p:nvSpPr>
          <p:cNvPr id="39945" name="Rectangle 10">
            <a:extLst>
              <a:ext uri="{FF2B5EF4-FFF2-40B4-BE49-F238E27FC236}">
                <a16:creationId xmlns:a16="http://schemas.microsoft.com/office/drawing/2014/main" id="{2185D6E8-FA60-DF47-83BF-6D55B7DE36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3886200"/>
            <a:ext cx="1600200" cy="533400"/>
          </a:xfrm>
          <a:prstGeom prst="rect">
            <a:avLst/>
          </a:prstGeom>
          <a:noFill/>
          <a:ln w="9525">
            <a:solidFill>
              <a:srgbClr val="008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頁尾版面配置區 3">
            <a:extLst>
              <a:ext uri="{FF2B5EF4-FFF2-40B4-BE49-F238E27FC236}">
                <a16:creationId xmlns:a16="http://schemas.microsoft.com/office/drawing/2014/main" id="{E74445F6-C8A1-D647-825F-888209B1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40962" name="投影片編號版面配置區 4">
            <a:extLst>
              <a:ext uri="{FF2B5EF4-FFF2-40B4-BE49-F238E27FC236}">
                <a16:creationId xmlns:a16="http://schemas.microsoft.com/office/drawing/2014/main" id="{982EB3EE-6F62-7F4A-83C1-A39773705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AD91750-CE11-0E49-B408-52518C32AE37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25</a:t>
            </a:fld>
            <a:endParaRPr lang="en-US" altLang="zh-TW" sz="1400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E0CA94F7-4AF1-B846-ADDC-FA1086DEFB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3644900"/>
            <a:ext cx="7772400" cy="2541588"/>
          </a:xfrm>
        </p:spPr>
        <p:txBody>
          <a:bodyPr/>
          <a:lstStyle/>
          <a:p>
            <a:pPr eaLnBrk="1" hangingPunct="1"/>
            <a:br>
              <a:rPr lang="en-US" altLang="zh-TW" sz="2000" u="sng"/>
            </a:br>
            <a:r>
              <a:rPr lang="en-US" altLang="zh-TW" sz="2400"/>
              <a:t>int* sum (int n)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int *list = malloc(sizeof(int), n);</a:t>
            </a:r>
            <a:br>
              <a:rPr lang="en-US" altLang="zh-TW" sz="2400"/>
            </a:br>
            <a:r>
              <a:rPr lang="en-US" altLang="zh-TW" sz="2400"/>
              <a:t>  int i;</a:t>
            </a:r>
            <a:br>
              <a:rPr lang="en-US" altLang="zh-TW" sz="2400"/>
            </a:br>
            <a:r>
              <a:rPr lang="en-US" altLang="zh-TW" sz="2400"/>
              <a:t>  for (i = 0; i&lt;n; i++)</a:t>
            </a:r>
            <a:br>
              <a:rPr lang="en-US" altLang="zh-TW" sz="2400"/>
            </a:br>
            <a:r>
              <a:rPr lang="en-US" altLang="zh-TW" sz="2400"/>
              <a:t>     list = i;</a:t>
            </a:r>
            <a:br>
              <a:rPr lang="en-US" altLang="zh-TW" sz="2400"/>
            </a:br>
            <a:r>
              <a:rPr lang="en-US" altLang="zh-TW" sz="2400"/>
              <a:t>  return list;</a:t>
            </a:r>
            <a:br>
              <a:rPr lang="en-US" altLang="zh-TW" sz="2400"/>
            </a:br>
            <a:r>
              <a:rPr lang="en-US" altLang="zh-TW" sz="2400"/>
              <a:t>}      </a:t>
            </a:r>
            <a:r>
              <a:rPr lang="en-US" altLang="zh-TW" sz="2000" u="sng"/>
              <a:t> </a:t>
            </a:r>
            <a:endParaRPr lang="en-US" altLang="zh-TW" sz="2400" b="1" u="sng"/>
          </a:p>
        </p:txBody>
      </p:sp>
      <p:sp>
        <p:nvSpPr>
          <p:cNvPr id="40964" name="Text Box 7">
            <a:extLst>
              <a:ext uri="{FF2B5EF4-FFF2-40B4-BE49-F238E27FC236}">
                <a16:creationId xmlns:a16="http://schemas.microsoft.com/office/drawing/2014/main" id="{EAADAD60-4F72-8B4A-9480-D5202DC2B1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3886200"/>
            <a:ext cx="1641475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rgbClr val="CC3300"/>
                </a:solidFill>
              </a:rPr>
              <a:t>S</a:t>
            </a:r>
            <a:r>
              <a:rPr lang="en-US" altLang="zh-TW" sz="2400" baseline="-25000">
                <a:solidFill>
                  <a:srgbClr val="CC3300"/>
                </a:solidFill>
              </a:rPr>
              <a:t>sum</a:t>
            </a:r>
            <a:r>
              <a:rPr lang="en-US" altLang="zh-TW" sz="2400">
                <a:solidFill>
                  <a:srgbClr val="CC3300"/>
                </a:solidFill>
              </a:rPr>
              <a:t>(I) = 4n</a:t>
            </a:r>
            <a:endParaRPr lang="en-US" altLang="zh-TW" sz="2400"/>
          </a:p>
        </p:txBody>
      </p:sp>
      <p:sp>
        <p:nvSpPr>
          <p:cNvPr id="40965" name="Rectangle 10">
            <a:extLst>
              <a:ext uri="{FF2B5EF4-FFF2-40B4-BE49-F238E27FC236}">
                <a16:creationId xmlns:a16="http://schemas.microsoft.com/office/drawing/2014/main" id="{7E39C520-A9A6-6D4A-9DA9-CDD75411B0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3886200"/>
            <a:ext cx="1717675" cy="533400"/>
          </a:xfrm>
          <a:prstGeom prst="rect">
            <a:avLst/>
          </a:prstGeom>
          <a:noFill/>
          <a:ln w="9525">
            <a:solidFill>
              <a:srgbClr val="008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  <p:sp>
        <p:nvSpPr>
          <p:cNvPr id="40966" name="Rectangle 2">
            <a:extLst>
              <a:ext uri="{FF2B5EF4-FFF2-40B4-BE49-F238E27FC236}">
                <a16:creationId xmlns:a16="http://schemas.microsoft.com/office/drawing/2014/main" id="{77D90D5C-9599-1A48-AF97-2843C35599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4750" y="219075"/>
            <a:ext cx="77724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000" b="1" u="sng">
                <a:solidFill>
                  <a:schemeClr val="tx2"/>
                </a:solidFill>
              </a:rPr>
              <a:t>*Program 1.11: </a:t>
            </a:r>
            <a:r>
              <a:rPr lang="en-US" altLang="zh-TW" sz="2000" u="sng">
                <a:solidFill>
                  <a:schemeClr val="tx2"/>
                </a:solidFill>
              </a:rPr>
              <a:t>Iterative function for summing a list of numbers (p.24)</a:t>
            </a:r>
            <a:br>
              <a:rPr lang="en-US" altLang="zh-TW" sz="2000" u="sng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float sum (float list[ ], int n)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{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  float tempsum = 0;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  int i;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  for (i = 0; i&lt;n; i++)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     tempsum += list [i];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  return tempsum;</a:t>
            </a:r>
            <a:br>
              <a:rPr lang="en-US" altLang="zh-TW" sz="2400">
                <a:solidFill>
                  <a:schemeClr val="tx2"/>
                </a:solidFill>
              </a:rPr>
            </a:br>
            <a:r>
              <a:rPr lang="en-US" altLang="zh-TW" sz="2400">
                <a:solidFill>
                  <a:schemeClr val="tx2"/>
                </a:solidFill>
              </a:rPr>
              <a:t>}      </a:t>
            </a:r>
            <a:r>
              <a:rPr lang="en-US" altLang="zh-TW" sz="2000" u="sng">
                <a:solidFill>
                  <a:schemeClr val="tx2"/>
                </a:solidFill>
              </a:rPr>
              <a:t> </a:t>
            </a:r>
            <a:endParaRPr lang="en-US" altLang="zh-TW" sz="2400" b="1" u="sng">
              <a:solidFill>
                <a:schemeClr val="tx2"/>
              </a:solidFill>
            </a:endParaRPr>
          </a:p>
        </p:txBody>
      </p:sp>
      <p:sp>
        <p:nvSpPr>
          <p:cNvPr id="40967" name="Line 3">
            <a:extLst>
              <a:ext uri="{FF2B5EF4-FFF2-40B4-BE49-F238E27FC236}">
                <a16:creationId xmlns:a16="http://schemas.microsoft.com/office/drawing/2014/main" id="{3C99507B-DA15-114E-8F6D-CB3826A7CE75}"/>
              </a:ext>
            </a:extLst>
          </p:cNvPr>
          <p:cNvSpPr>
            <a:spLocks noChangeShapeType="1"/>
          </p:cNvSpPr>
          <p:nvPr/>
        </p:nvSpPr>
        <p:spPr bwMode="auto">
          <a:xfrm>
            <a:off x="1258888" y="3573463"/>
            <a:ext cx="7162800" cy="0"/>
          </a:xfrm>
          <a:prstGeom prst="line">
            <a:avLst/>
          </a:prstGeom>
          <a:noFill/>
          <a:ln w="28575">
            <a:solidFill>
              <a:schemeClr val="accent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0968" name="Text Box 7">
            <a:extLst>
              <a:ext uri="{FF2B5EF4-FFF2-40B4-BE49-F238E27FC236}">
                <a16:creationId xmlns:a16="http://schemas.microsoft.com/office/drawing/2014/main" id="{59BD6E35-135D-4F42-A5C3-5CA1DA789D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981075"/>
            <a:ext cx="14747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rgbClr val="CC3300"/>
                </a:solidFill>
              </a:rPr>
              <a:t>S</a:t>
            </a:r>
            <a:r>
              <a:rPr lang="en-US" altLang="zh-TW" sz="2400" baseline="-25000">
                <a:solidFill>
                  <a:srgbClr val="CC3300"/>
                </a:solidFill>
              </a:rPr>
              <a:t>sum</a:t>
            </a:r>
            <a:r>
              <a:rPr lang="en-US" altLang="zh-TW" sz="2400">
                <a:solidFill>
                  <a:srgbClr val="CC3300"/>
                </a:solidFill>
              </a:rPr>
              <a:t>(I) = 0</a:t>
            </a:r>
            <a:endParaRPr lang="en-US" altLang="zh-TW" sz="2400"/>
          </a:p>
        </p:txBody>
      </p:sp>
      <p:sp>
        <p:nvSpPr>
          <p:cNvPr id="40969" name="Rectangle 10">
            <a:extLst>
              <a:ext uri="{FF2B5EF4-FFF2-40B4-BE49-F238E27FC236}">
                <a16:creationId xmlns:a16="http://schemas.microsoft.com/office/drawing/2014/main" id="{1FED61E4-484F-9A43-944C-7C9CBF1047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2388" y="911225"/>
            <a:ext cx="1600200" cy="533400"/>
          </a:xfrm>
          <a:prstGeom prst="rect">
            <a:avLst/>
          </a:prstGeom>
          <a:noFill/>
          <a:ln w="9525">
            <a:solidFill>
              <a:srgbClr val="008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頁尾版面配置區 3">
            <a:extLst>
              <a:ext uri="{FF2B5EF4-FFF2-40B4-BE49-F238E27FC236}">
                <a16:creationId xmlns:a16="http://schemas.microsoft.com/office/drawing/2014/main" id="{CBC17D39-F807-7B48-8001-244E108D1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41986" name="投影片編號版面配置區 4">
            <a:extLst>
              <a:ext uri="{FF2B5EF4-FFF2-40B4-BE49-F238E27FC236}">
                <a16:creationId xmlns:a16="http://schemas.microsoft.com/office/drawing/2014/main" id="{5BC5538D-2856-D04D-9F94-9BC21FA7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23703D36-572F-A144-84B7-04C9DEA5D03A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26</a:t>
            </a:fld>
            <a:endParaRPr lang="en-US" altLang="zh-TW" sz="1400"/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7A3261EE-F480-AD42-8047-4D47CDC909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0600" y="685800"/>
            <a:ext cx="7772400" cy="38100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1.12: </a:t>
            </a:r>
            <a:r>
              <a:rPr lang="en-US" altLang="zh-TW" sz="2000" u="sng">
                <a:solidFill>
                  <a:srgbClr val="CC3300"/>
                </a:solidFill>
              </a:rPr>
              <a:t>Recursive function</a:t>
            </a:r>
            <a:r>
              <a:rPr lang="en-US" altLang="zh-TW" sz="2000" u="sng"/>
              <a:t> for summing a list of numbers (p.24)</a:t>
            </a:r>
            <a:br>
              <a:rPr lang="en-US" altLang="zh-TW" sz="2000" u="sng"/>
            </a:br>
            <a:r>
              <a:rPr lang="en-US" altLang="zh-TW" sz="2400"/>
              <a:t>float rsum(float list[ ], int n)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if (n) return rsum(list, n-1) + list[n-1];</a:t>
            </a:r>
            <a:br>
              <a:rPr lang="en-US" altLang="zh-TW" sz="2400"/>
            </a:br>
            <a:r>
              <a:rPr lang="en-US" altLang="zh-TW" sz="2400"/>
              <a:t>   return 0;</a:t>
            </a:r>
            <a:br>
              <a:rPr lang="en-US" altLang="zh-TW" sz="2400"/>
            </a:br>
            <a:r>
              <a:rPr lang="en-US" altLang="zh-TW" sz="2400"/>
              <a:t> }</a:t>
            </a:r>
            <a:br>
              <a:rPr lang="en-US" altLang="zh-TW" sz="2400"/>
            </a:br>
            <a:br>
              <a:rPr lang="en-US" altLang="zh-TW" sz="2400"/>
            </a:br>
            <a:br>
              <a:rPr lang="en-US" altLang="zh-TW" sz="2400"/>
            </a:br>
            <a:br>
              <a:rPr lang="en-US" altLang="zh-TW" sz="2400"/>
            </a:br>
            <a:br>
              <a:rPr lang="en-US" altLang="zh-TW" sz="2400"/>
            </a:br>
            <a:r>
              <a:rPr lang="en-US" altLang="zh-TW" sz="2000"/>
              <a:t>*</a:t>
            </a:r>
            <a:r>
              <a:rPr lang="en-US" altLang="zh-TW" sz="2000" b="1" u="sng"/>
              <a:t>Figure 1.1: </a:t>
            </a:r>
            <a:r>
              <a:rPr lang="en-US" altLang="zh-TW" sz="2000" u="sng"/>
              <a:t>Space needed for one recursive call of Program 1.12 (p.25)</a:t>
            </a:r>
            <a:br>
              <a:rPr lang="en-US" altLang="zh-TW" sz="2000" u="sng"/>
            </a:br>
            <a:br>
              <a:rPr lang="en-US" altLang="zh-TW" sz="2000" u="sng"/>
            </a:br>
            <a:endParaRPr lang="en-US" altLang="zh-TW" sz="2400" b="1" u="sng"/>
          </a:p>
        </p:txBody>
      </p:sp>
      <p:graphicFrame>
        <p:nvGraphicFramePr>
          <p:cNvPr id="41988" name="Object 3">
            <a:extLst>
              <a:ext uri="{FF2B5EF4-FFF2-40B4-BE49-F238E27FC236}">
                <a16:creationId xmlns:a16="http://schemas.microsoft.com/office/drawing/2014/main" id="{1820085D-E2DB-5B48-B7BA-87C4A8C874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4225" y="4049713"/>
          <a:ext cx="3254375" cy="1782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13" name="圖表" r:id="rId3" imgW="3251200" imgH="1790700" progId="MSGraph.Chart.8">
                  <p:embed followColorScheme="full"/>
                </p:oleObj>
              </mc:Choice>
              <mc:Fallback>
                <p:oleObj name="圖表" r:id="rId3" imgW="3251200" imgH="1790700" progId="MSGraph.Chart.8">
                  <p:embed followColorScheme="full"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94225" y="4049713"/>
                        <a:ext cx="3254375" cy="1782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9" name="Object 4">
            <a:extLst>
              <a:ext uri="{FF2B5EF4-FFF2-40B4-BE49-F238E27FC236}">
                <a16:creationId xmlns:a16="http://schemas.microsoft.com/office/drawing/2014/main" id="{4EB90CC4-D639-5148-88BB-B2F9E62E709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55800" y="4735513"/>
          <a:ext cx="5883275" cy="1570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14" name="文件" r:id="rId5" imgW="7035800" imgH="2197100" progId="Word.Document.8">
                  <p:embed/>
                </p:oleObj>
              </mc:Choice>
              <mc:Fallback>
                <p:oleObj name="文件" r:id="rId5" imgW="7035800" imgH="2197100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5800" y="4735513"/>
                        <a:ext cx="5883275" cy="1570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990" name="Line 5">
            <a:extLst>
              <a:ext uri="{FF2B5EF4-FFF2-40B4-BE49-F238E27FC236}">
                <a16:creationId xmlns:a16="http://schemas.microsoft.com/office/drawing/2014/main" id="{795F19C5-193F-384A-8AFA-637A5A85D7DA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2971800"/>
            <a:ext cx="7239000" cy="0"/>
          </a:xfrm>
          <a:prstGeom prst="line">
            <a:avLst/>
          </a:prstGeom>
          <a:noFill/>
          <a:ln w="28575">
            <a:solidFill>
              <a:schemeClr val="accent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41991" name="Text Box 6">
            <a:extLst>
              <a:ext uri="{FF2B5EF4-FFF2-40B4-BE49-F238E27FC236}">
                <a16:creationId xmlns:a16="http://schemas.microsoft.com/office/drawing/2014/main" id="{0D2358C5-71DD-A14D-BC3C-8E1B7808C0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2133600"/>
            <a:ext cx="2689225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rgbClr val="CC3300"/>
                </a:solidFill>
              </a:rPr>
              <a:t>S</a:t>
            </a:r>
            <a:r>
              <a:rPr lang="en-US" altLang="zh-TW" sz="2400" baseline="-25000">
                <a:solidFill>
                  <a:srgbClr val="CC3300"/>
                </a:solidFill>
              </a:rPr>
              <a:t>sum</a:t>
            </a:r>
            <a:r>
              <a:rPr lang="en-US" altLang="zh-TW" sz="2400">
                <a:solidFill>
                  <a:srgbClr val="CC3300"/>
                </a:solidFill>
              </a:rPr>
              <a:t>(I)=S</a:t>
            </a:r>
            <a:r>
              <a:rPr lang="en-US" altLang="zh-TW" sz="2400" baseline="-25000">
                <a:solidFill>
                  <a:srgbClr val="CC3300"/>
                </a:solidFill>
              </a:rPr>
              <a:t>sum</a:t>
            </a:r>
            <a:r>
              <a:rPr lang="en-US" altLang="zh-TW" sz="2400">
                <a:solidFill>
                  <a:srgbClr val="CC3300"/>
                </a:solidFill>
              </a:rPr>
              <a:t>(n)=12n</a:t>
            </a:r>
            <a:endParaRPr lang="en-US" altLang="zh-TW" sz="2400"/>
          </a:p>
        </p:txBody>
      </p:sp>
      <p:sp>
        <p:nvSpPr>
          <p:cNvPr id="41992" name="Text Box 8">
            <a:extLst>
              <a:ext uri="{FF2B5EF4-FFF2-40B4-BE49-F238E27FC236}">
                <a16:creationId xmlns:a16="http://schemas.microsoft.com/office/drawing/2014/main" id="{172538C8-8D06-414A-BBE8-916E3D2F5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0925" y="3241675"/>
            <a:ext cx="18605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rgbClr val="CC3300"/>
                </a:solidFill>
              </a:rPr>
              <a:t>Assumptions:</a:t>
            </a:r>
          </a:p>
        </p:txBody>
      </p:sp>
      <p:sp>
        <p:nvSpPr>
          <p:cNvPr id="41993" name="Rectangle 9">
            <a:extLst>
              <a:ext uri="{FF2B5EF4-FFF2-40B4-BE49-F238E27FC236}">
                <a16:creationId xmlns:a16="http://schemas.microsoft.com/office/drawing/2014/main" id="{6F11674F-22E9-334F-8D7D-A36EAA5C3D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2057400"/>
            <a:ext cx="2765425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  <p:pic>
        <p:nvPicPr>
          <p:cNvPr id="41994" name="圖片 11">
            <a:extLst>
              <a:ext uri="{FF2B5EF4-FFF2-40B4-BE49-F238E27FC236}">
                <a16:creationId xmlns:a16="http://schemas.microsoft.com/office/drawing/2014/main" id="{B438C4F8-C178-8846-9A2B-D4B1AD606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850" y="827088"/>
            <a:ext cx="2638425" cy="96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頁尾版面配置區 5">
            <a:extLst>
              <a:ext uri="{FF2B5EF4-FFF2-40B4-BE49-F238E27FC236}">
                <a16:creationId xmlns:a16="http://schemas.microsoft.com/office/drawing/2014/main" id="{C30D7250-7482-9B4B-9D93-D7BC777B5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43010" name="投影片編號版面配置區 6">
            <a:extLst>
              <a:ext uri="{FF2B5EF4-FFF2-40B4-BE49-F238E27FC236}">
                <a16:creationId xmlns:a16="http://schemas.microsoft.com/office/drawing/2014/main" id="{A6D28328-EF80-6A42-9F7C-92EC0AFEF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1B12714-8C10-6242-A7A8-EFFE146D8D6C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27</a:t>
            </a:fld>
            <a:endParaRPr lang="en-US" altLang="zh-TW" sz="1400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E0A30DEC-7C3F-3B4C-BCD2-5DBCC6DA2B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71600" y="0"/>
            <a:ext cx="7772400" cy="1143000"/>
          </a:xfrm>
        </p:spPr>
        <p:txBody>
          <a:bodyPr/>
          <a:lstStyle/>
          <a:p>
            <a:pPr algn="ctr" eaLnBrk="1" hangingPunct="1"/>
            <a:r>
              <a:rPr lang="en-US" altLang="zh-TW"/>
              <a:t>Time Complexity</a:t>
            </a:r>
          </a:p>
        </p:txBody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40B9AB6E-D46A-8A43-B041-EB67E6381513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143000" y="1447800"/>
            <a:ext cx="7772400" cy="1981200"/>
          </a:xfrm>
        </p:spPr>
        <p:txBody>
          <a:bodyPr/>
          <a:lstStyle/>
          <a:p>
            <a:pPr eaLnBrk="1" hangingPunct="1"/>
            <a:r>
              <a:rPr lang="en-US" altLang="zh-TW" sz="2800"/>
              <a:t>Compile time (C)</a:t>
            </a:r>
            <a:br>
              <a:rPr lang="en-US" altLang="zh-TW" sz="2800"/>
            </a:br>
            <a:r>
              <a:rPr lang="en-US" altLang="zh-TW" sz="2800"/>
              <a:t>independent of instance characteristics</a:t>
            </a:r>
          </a:p>
          <a:p>
            <a:pPr eaLnBrk="1" hangingPunct="1"/>
            <a:r>
              <a:rPr lang="en-US" altLang="zh-TW" sz="2800"/>
              <a:t>run (</a:t>
            </a:r>
            <a:r>
              <a:rPr lang="en-US" altLang="zh-TW" sz="2800" i="1"/>
              <a:t>execution</a:t>
            </a:r>
            <a:r>
              <a:rPr lang="en-US" altLang="zh-TW" sz="2800"/>
              <a:t>) time T</a:t>
            </a:r>
            <a:r>
              <a:rPr lang="en-US" altLang="zh-TW" sz="2800" baseline="-25000"/>
              <a:t>P</a:t>
            </a:r>
            <a:endParaRPr lang="en-US" altLang="zh-TW" sz="2800"/>
          </a:p>
          <a:p>
            <a:pPr eaLnBrk="1" hangingPunct="1"/>
            <a:r>
              <a:rPr lang="en-US" altLang="zh-TW" sz="2800"/>
              <a:t>Definition</a:t>
            </a:r>
            <a:br>
              <a:rPr lang="en-US" altLang="zh-TW" sz="2800"/>
            </a:br>
            <a:r>
              <a:rPr lang="en-US" altLang="zh-TW" sz="2800"/>
              <a:t>A </a:t>
            </a:r>
            <a:r>
              <a:rPr lang="en-US" altLang="zh-TW" sz="2800" i="1"/>
              <a:t>program step</a:t>
            </a:r>
            <a:r>
              <a:rPr lang="en-US" altLang="zh-TW" sz="2800"/>
              <a:t> is a syntactically or semantically meaningful program segment whose execution time is </a:t>
            </a:r>
            <a:r>
              <a:rPr lang="en-US" altLang="zh-TW" sz="2800">
                <a:solidFill>
                  <a:srgbClr val="FF0000"/>
                </a:solidFill>
              </a:rPr>
              <a:t>independent</a:t>
            </a:r>
            <a:r>
              <a:rPr lang="en-US" altLang="zh-TW" sz="2800"/>
              <a:t> of the instance characteristics.</a:t>
            </a:r>
          </a:p>
          <a:p>
            <a:pPr eaLnBrk="1" hangingPunct="1"/>
            <a:r>
              <a:rPr lang="en-US" altLang="zh-TW" sz="2800"/>
              <a:t>Example</a:t>
            </a:r>
          </a:p>
          <a:p>
            <a:pPr lvl="1" eaLnBrk="1" hangingPunct="1"/>
            <a:r>
              <a:rPr lang="en-US" altLang="zh-TW" sz="2400"/>
              <a:t>abc = a + b + b * c + (a + b - c) / (a + b) + 4.0</a:t>
            </a:r>
          </a:p>
          <a:p>
            <a:pPr lvl="1" eaLnBrk="1" hangingPunct="1"/>
            <a:r>
              <a:rPr lang="en-US" altLang="zh-TW" sz="2400"/>
              <a:t>abc = a + b + c</a:t>
            </a:r>
          </a:p>
          <a:p>
            <a:pPr lvl="1" eaLnBrk="1" hangingPunct="1"/>
            <a:endParaRPr lang="en-US" altLang="zh-TW" sz="2400"/>
          </a:p>
        </p:txBody>
      </p:sp>
      <p:sp>
        <p:nvSpPr>
          <p:cNvPr id="43013" name="Text Box 5">
            <a:extLst>
              <a:ext uri="{FF2B5EF4-FFF2-40B4-BE49-F238E27FC236}">
                <a16:creationId xmlns:a16="http://schemas.microsoft.com/office/drawing/2014/main" id="{A47B3D66-516D-4845-8D92-2F3A01DC92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5638800"/>
            <a:ext cx="26066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Regard as the same unit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machine independent</a:t>
            </a:r>
          </a:p>
        </p:txBody>
      </p:sp>
      <p:sp>
        <p:nvSpPr>
          <p:cNvPr id="43014" name="Rectangle 6">
            <a:extLst>
              <a:ext uri="{FF2B5EF4-FFF2-40B4-BE49-F238E27FC236}">
                <a16:creationId xmlns:a16="http://schemas.microsoft.com/office/drawing/2014/main" id="{7488E484-5FB3-4140-85E9-3B14E2196B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4675" y="5700713"/>
            <a:ext cx="2817813" cy="6080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  <p:sp>
        <p:nvSpPr>
          <p:cNvPr id="43015" name="Text Box 7">
            <a:extLst>
              <a:ext uri="{FF2B5EF4-FFF2-40B4-BE49-F238E27FC236}">
                <a16:creationId xmlns:a16="http://schemas.microsoft.com/office/drawing/2014/main" id="{1E4C83F4-A84F-4F4C-950E-FF691C4B1C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914400"/>
            <a:ext cx="2184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/>
              <a:t>T(P)=C+T</a:t>
            </a:r>
            <a:r>
              <a:rPr lang="en-US" altLang="zh-TW" sz="2800" baseline="-25000"/>
              <a:t>P</a:t>
            </a:r>
            <a:r>
              <a:rPr lang="en-US" altLang="zh-TW" sz="2800"/>
              <a:t>(I)</a:t>
            </a:r>
          </a:p>
        </p:txBody>
      </p:sp>
      <p:sp>
        <p:nvSpPr>
          <p:cNvPr id="43016" name="Text Box 8">
            <a:extLst>
              <a:ext uri="{FF2B5EF4-FFF2-40B4-BE49-F238E27FC236}">
                <a16:creationId xmlns:a16="http://schemas.microsoft.com/office/drawing/2014/main" id="{08D33EC4-8EBF-B047-98E6-AC92A3FC1F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72638" y="2003425"/>
            <a:ext cx="5375275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 i="1"/>
              <a:t>T</a:t>
            </a:r>
            <a:r>
              <a:rPr lang="en-US" altLang="zh-TW" sz="2000" i="1" baseline="-25000"/>
              <a:t>P </a:t>
            </a:r>
            <a:r>
              <a:rPr lang="en-US" altLang="zh-TW" sz="2000"/>
              <a:t>(</a:t>
            </a:r>
            <a:r>
              <a:rPr lang="en-US" altLang="zh-TW" sz="2000" i="1"/>
              <a:t>n</a:t>
            </a:r>
            <a:r>
              <a:rPr lang="en-US" altLang="zh-TW" sz="2000"/>
              <a:t>)=</a:t>
            </a:r>
            <a:r>
              <a:rPr lang="en-US" altLang="zh-TW" sz="2000" i="1"/>
              <a:t>c</a:t>
            </a:r>
            <a:r>
              <a:rPr lang="en-US" altLang="zh-TW" sz="2000" i="1" baseline="-25000"/>
              <a:t>a </a:t>
            </a:r>
            <a:r>
              <a:rPr lang="en-US" altLang="zh-TW" sz="2000" i="1"/>
              <a:t>ADD</a:t>
            </a:r>
            <a:r>
              <a:rPr lang="en-US" altLang="zh-TW" sz="2000"/>
              <a:t>(</a:t>
            </a:r>
            <a:r>
              <a:rPr lang="en-US" altLang="zh-TW" sz="2000" i="1"/>
              <a:t>n</a:t>
            </a:r>
            <a:r>
              <a:rPr lang="en-US" altLang="zh-TW" sz="2000"/>
              <a:t>)+</a:t>
            </a:r>
            <a:r>
              <a:rPr lang="en-US" altLang="zh-TW" sz="2000" i="1"/>
              <a:t>c</a:t>
            </a:r>
            <a:r>
              <a:rPr lang="en-US" altLang="zh-TW" sz="2000" i="1" baseline="-25000"/>
              <a:t>s </a:t>
            </a:r>
            <a:r>
              <a:rPr lang="en-US" altLang="zh-TW" sz="2000" i="1"/>
              <a:t>SUB</a:t>
            </a:r>
            <a:r>
              <a:rPr lang="en-US" altLang="zh-TW" sz="2000"/>
              <a:t>(</a:t>
            </a:r>
            <a:r>
              <a:rPr lang="en-US" altLang="zh-TW" sz="2000" i="1"/>
              <a:t>n</a:t>
            </a:r>
            <a:r>
              <a:rPr lang="en-US" altLang="zh-TW" sz="2000"/>
              <a:t>)+</a:t>
            </a:r>
            <a:r>
              <a:rPr lang="en-US" altLang="zh-TW" sz="2000" i="1"/>
              <a:t>c</a:t>
            </a:r>
            <a:r>
              <a:rPr lang="en-US" altLang="zh-TW" sz="2000" i="1" baseline="-25000"/>
              <a:t>l </a:t>
            </a:r>
            <a:r>
              <a:rPr lang="en-US" altLang="zh-TW" sz="2000" i="1"/>
              <a:t>LDA</a:t>
            </a:r>
            <a:r>
              <a:rPr lang="en-US" altLang="zh-TW" sz="2000"/>
              <a:t>(</a:t>
            </a:r>
            <a:r>
              <a:rPr lang="en-US" altLang="zh-TW" sz="2000" i="1"/>
              <a:t>n</a:t>
            </a:r>
            <a:r>
              <a:rPr lang="en-US" altLang="zh-TW" sz="2000"/>
              <a:t>)+</a:t>
            </a:r>
            <a:r>
              <a:rPr lang="en-US" altLang="zh-TW" sz="2000" i="1"/>
              <a:t>c</a:t>
            </a:r>
            <a:r>
              <a:rPr lang="en-US" altLang="zh-TW" sz="2000" i="1" baseline="-25000"/>
              <a:t>st </a:t>
            </a:r>
            <a:r>
              <a:rPr lang="en-US" altLang="zh-TW" sz="2000" i="1"/>
              <a:t>STA</a:t>
            </a:r>
            <a:r>
              <a:rPr lang="en-US" altLang="zh-TW" sz="2000"/>
              <a:t>(</a:t>
            </a:r>
            <a:r>
              <a:rPr lang="en-US" altLang="zh-TW" sz="2000" i="1"/>
              <a:t>n</a:t>
            </a:r>
            <a:r>
              <a:rPr lang="en-US" altLang="zh-TW" sz="2000"/>
              <a:t>)</a:t>
            </a:r>
          </a:p>
        </p:txBody>
      </p:sp>
      <p:sp>
        <p:nvSpPr>
          <p:cNvPr id="43017" name="Rectangle 9">
            <a:extLst>
              <a:ext uri="{FF2B5EF4-FFF2-40B4-BE49-F238E27FC236}">
                <a16:creationId xmlns:a16="http://schemas.microsoft.com/office/drawing/2014/main" id="{31960C82-1EAE-794F-B948-0D718835D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12313" y="1989138"/>
            <a:ext cx="53340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頁尾版面配置區 5">
            <a:extLst>
              <a:ext uri="{FF2B5EF4-FFF2-40B4-BE49-F238E27FC236}">
                <a16:creationId xmlns:a16="http://schemas.microsoft.com/office/drawing/2014/main" id="{6067540B-57CE-6644-8ACD-7F58B64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44034" name="投影片編號版面配置區 6">
            <a:extLst>
              <a:ext uri="{FF2B5EF4-FFF2-40B4-BE49-F238E27FC236}">
                <a16:creationId xmlns:a16="http://schemas.microsoft.com/office/drawing/2014/main" id="{BBA382BB-2336-0F4C-9272-1391F2693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290C45A-F191-D04A-A2CC-CE81A2CFE9C5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28</a:t>
            </a:fld>
            <a:endParaRPr lang="en-US" altLang="zh-TW" sz="1400"/>
          </a:p>
        </p:txBody>
      </p:sp>
      <p:sp>
        <p:nvSpPr>
          <p:cNvPr id="44035" name="Rectangle 2">
            <a:extLst>
              <a:ext uri="{FF2B5EF4-FFF2-40B4-BE49-F238E27FC236}">
                <a16:creationId xmlns:a16="http://schemas.microsoft.com/office/drawing/2014/main" id="{2F81347A-E329-5444-96EE-288C353E77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TW" sz="4000"/>
              <a:t>Methods to compute the </a:t>
            </a:r>
            <a:r>
              <a:rPr lang="en-US" altLang="zh-TW" sz="4000">
                <a:solidFill>
                  <a:srgbClr val="C00000"/>
                </a:solidFill>
              </a:rPr>
              <a:t>step count</a:t>
            </a:r>
            <a:endParaRPr lang="en-US" altLang="zh-TW">
              <a:solidFill>
                <a:srgbClr val="C00000"/>
              </a:solidFill>
            </a:endParaRPr>
          </a:p>
        </p:txBody>
      </p:sp>
      <p:sp>
        <p:nvSpPr>
          <p:cNvPr id="44036" name="Rectangle 3">
            <a:extLst>
              <a:ext uri="{FF2B5EF4-FFF2-40B4-BE49-F238E27FC236}">
                <a16:creationId xmlns:a16="http://schemas.microsoft.com/office/drawing/2014/main" id="{47239317-64DB-B742-9396-8149D4F447FC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/>
            <a:r>
              <a:rPr lang="en-US" altLang="zh-TW" sz="2800"/>
              <a:t>Introduce variable </a:t>
            </a:r>
            <a:r>
              <a:rPr lang="en-US" altLang="zh-TW" sz="2800">
                <a:solidFill>
                  <a:srgbClr val="0070C0"/>
                </a:solidFill>
              </a:rPr>
              <a:t>count</a:t>
            </a:r>
            <a:r>
              <a:rPr lang="en-US" altLang="zh-TW" sz="2800"/>
              <a:t> into programs</a:t>
            </a:r>
          </a:p>
          <a:p>
            <a:pPr eaLnBrk="1" hangingPunct="1"/>
            <a:r>
              <a:rPr lang="en-US" altLang="zh-TW" sz="2800"/>
              <a:t>Tabular method</a:t>
            </a:r>
          </a:p>
          <a:p>
            <a:pPr lvl="1" eaLnBrk="1" hangingPunct="1"/>
            <a:r>
              <a:rPr lang="en-US" altLang="zh-TW" sz="2400"/>
              <a:t>Determine the total number of steps contributed by each statement</a:t>
            </a:r>
            <a:br>
              <a:rPr lang="en-US" altLang="zh-TW" sz="2400"/>
            </a:br>
            <a:r>
              <a:rPr lang="en-US" altLang="zh-TW" sz="2400">
                <a:solidFill>
                  <a:srgbClr val="CC3300"/>
                </a:solidFill>
              </a:rPr>
              <a:t>step per execution </a:t>
            </a:r>
            <a:r>
              <a:rPr lang="en-US" altLang="zh-TW" sz="2400">
                <a:solidFill>
                  <a:srgbClr val="CC3300"/>
                </a:solidFill>
                <a:sym typeface="Symbol" pitchFamily="2" charset="2"/>
              </a:rPr>
              <a:t> frequency</a:t>
            </a:r>
            <a:endParaRPr lang="en-US" altLang="zh-TW" sz="2400">
              <a:sym typeface="Symbol" pitchFamily="2" charset="2"/>
            </a:endParaRPr>
          </a:p>
          <a:p>
            <a:pPr lvl="1" eaLnBrk="1" hangingPunct="1"/>
            <a:r>
              <a:rPr lang="en-US" altLang="zh-TW" sz="2400">
                <a:sym typeface="Symbol" pitchFamily="2" charset="2"/>
              </a:rPr>
              <a:t>add up the contribution of all statements</a:t>
            </a:r>
            <a:endParaRPr lang="en-US" altLang="zh-TW"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頁尾版面配置區 3">
            <a:extLst>
              <a:ext uri="{FF2B5EF4-FFF2-40B4-BE49-F238E27FC236}">
                <a16:creationId xmlns:a16="http://schemas.microsoft.com/office/drawing/2014/main" id="{19DDEC26-5BD8-0247-B2AD-A6CB13275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45058" name="投影片編號版面配置區 4">
            <a:extLst>
              <a:ext uri="{FF2B5EF4-FFF2-40B4-BE49-F238E27FC236}">
                <a16:creationId xmlns:a16="http://schemas.microsoft.com/office/drawing/2014/main" id="{07D5480F-FE41-6E41-A0B2-B08467B8E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24BDC8B6-9D57-D247-BBE0-13B4C32ECCB8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29</a:t>
            </a:fld>
            <a:endParaRPr lang="en-US" altLang="zh-TW" sz="1400"/>
          </a:p>
        </p:txBody>
      </p:sp>
      <p:sp>
        <p:nvSpPr>
          <p:cNvPr id="45059" name="Rectangle 1026">
            <a:extLst>
              <a:ext uri="{FF2B5EF4-FFF2-40B4-BE49-F238E27FC236}">
                <a16:creationId xmlns:a16="http://schemas.microsoft.com/office/drawing/2014/main" id="{94746D08-FBD7-5745-9B7B-49979EC555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882650"/>
            <a:ext cx="7666037" cy="57150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1.13: </a:t>
            </a:r>
            <a:r>
              <a:rPr lang="en-US" altLang="zh-TW" sz="2000" u="sng"/>
              <a:t>Program 1.11 with count statements (p.26)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400"/>
              <a:t>float sum (float list[ ], int n)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 float tempsum = 0; </a:t>
            </a:r>
            <a:br>
              <a:rPr lang="en-US" altLang="zh-TW" sz="2400"/>
            </a:br>
            <a:br>
              <a:rPr lang="en-US" altLang="zh-TW" sz="2400"/>
            </a:br>
            <a:r>
              <a:rPr lang="en-US" altLang="zh-TW" sz="2400"/>
              <a:t>    int i;</a:t>
            </a:r>
            <a:br>
              <a:rPr lang="en-US" altLang="zh-TW" sz="2400"/>
            </a:br>
            <a:r>
              <a:rPr lang="en-US" altLang="zh-TW" sz="2400"/>
              <a:t>    for (i = 0; i &lt; n; i++) {</a:t>
            </a:r>
            <a:br>
              <a:rPr lang="en-US" altLang="zh-TW" sz="2400"/>
            </a:br>
            <a:br>
              <a:rPr lang="en-US" altLang="zh-TW" sz="2400"/>
            </a:br>
            <a:r>
              <a:rPr lang="en-US" altLang="zh-TW" sz="2400"/>
              <a:t>          tempsum += list[i]; </a:t>
            </a:r>
            <a:br>
              <a:rPr lang="en-US" altLang="zh-TW" sz="2400"/>
            </a:br>
            <a:br>
              <a:rPr lang="en-US" altLang="zh-TW" sz="2400"/>
            </a:br>
            <a:r>
              <a:rPr lang="en-US" altLang="zh-TW" sz="2400"/>
              <a:t>    }</a:t>
            </a:r>
            <a:br>
              <a:rPr lang="en-US" altLang="zh-TW" sz="2400"/>
            </a:br>
            <a:br>
              <a:rPr lang="en-US" altLang="zh-TW" sz="2400"/>
            </a:br>
            <a:br>
              <a:rPr lang="en-US" altLang="zh-TW" sz="2400"/>
            </a:br>
            <a:r>
              <a:rPr lang="en-US" altLang="zh-TW" sz="2400"/>
              <a:t>    return tempsum;</a:t>
            </a:r>
            <a:br>
              <a:rPr lang="en-US" altLang="zh-TW" sz="2400"/>
            </a:br>
            <a:r>
              <a:rPr lang="en-US" altLang="zh-TW" sz="2400"/>
              <a:t>}    </a:t>
            </a:r>
            <a:br>
              <a:rPr lang="en-US" altLang="zh-TW" sz="2400"/>
            </a:br>
            <a:endParaRPr lang="en-US" altLang="zh-TW" sz="2400"/>
          </a:p>
        </p:txBody>
      </p:sp>
      <p:sp>
        <p:nvSpPr>
          <p:cNvPr id="45060" name="Text Box 1028">
            <a:extLst>
              <a:ext uri="{FF2B5EF4-FFF2-40B4-BE49-F238E27FC236}">
                <a16:creationId xmlns:a16="http://schemas.microsoft.com/office/drawing/2014/main" id="{DAAD2FF6-341A-C54F-90A7-4279B5055B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050" y="120650"/>
            <a:ext cx="56308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008000"/>
                </a:solidFill>
              </a:rPr>
              <a:t>Iterative summing of a list of numbers</a:t>
            </a:r>
            <a:endParaRPr lang="en-US" altLang="zh-TW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頁尾版面配置區 5">
            <a:extLst>
              <a:ext uri="{FF2B5EF4-FFF2-40B4-BE49-F238E27FC236}">
                <a16:creationId xmlns:a16="http://schemas.microsoft.com/office/drawing/2014/main" id="{A0146B9C-72BC-B34D-9CD0-6686DE080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17410" name="投影片編號版面配置區 6">
            <a:extLst>
              <a:ext uri="{FF2B5EF4-FFF2-40B4-BE49-F238E27FC236}">
                <a16:creationId xmlns:a16="http://schemas.microsoft.com/office/drawing/2014/main" id="{0ACB2CC8-43B4-B84B-8CD1-BE62AF5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B56D864-5696-624B-B5D5-7D2D5D6EF6AF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</a:t>
            </a:fld>
            <a:endParaRPr lang="en-US" altLang="zh-TW" sz="14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6201986F-8724-0F44-8927-3A4931BAE4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-90488"/>
            <a:ext cx="7772400" cy="1143001"/>
          </a:xfrm>
        </p:spPr>
        <p:txBody>
          <a:bodyPr/>
          <a:lstStyle/>
          <a:p>
            <a:pPr algn="ctr" eaLnBrk="1" hangingPunct="1"/>
            <a:r>
              <a:rPr lang="en-US" altLang="zh-TW"/>
              <a:t>Data Abstraction</a:t>
            </a:r>
          </a:p>
        </p:txBody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E345305-ADFB-FB41-B95C-89AE07E40053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173163" y="981075"/>
            <a:ext cx="7772400" cy="1981200"/>
          </a:xfrm>
        </p:spPr>
        <p:txBody>
          <a:bodyPr/>
          <a:lstStyle/>
          <a:p>
            <a:pPr eaLnBrk="1" hangingPunct="1"/>
            <a:r>
              <a:rPr lang="en-US" altLang="zh-TW" sz="2800">
                <a:solidFill>
                  <a:srgbClr val="C00000"/>
                </a:solidFill>
              </a:rPr>
              <a:t>Hiding the representation </a:t>
            </a:r>
            <a:r>
              <a:rPr lang="en-US" altLang="zh-TW" sz="2800"/>
              <a:t>of objects of a data type from its users is a good design strategy. </a:t>
            </a:r>
          </a:p>
          <a:p>
            <a:pPr eaLnBrk="1" hangingPunct="1"/>
            <a:r>
              <a:rPr lang="en-US" altLang="zh-TW" sz="2800"/>
              <a:t>Abstract Data Type</a:t>
            </a:r>
            <a:br>
              <a:rPr lang="en-US" altLang="zh-TW" sz="2800"/>
            </a:br>
            <a:r>
              <a:rPr lang="en-US" altLang="zh-TW" sz="2800"/>
              <a:t>An </a:t>
            </a:r>
            <a:r>
              <a:rPr lang="en-US" altLang="zh-TW" sz="2800" i="1">
                <a:solidFill>
                  <a:srgbClr val="CC3300"/>
                </a:solidFill>
              </a:rPr>
              <a:t>abstract data type(ADT)</a:t>
            </a:r>
            <a:r>
              <a:rPr lang="en-US" altLang="zh-TW" sz="2800"/>
              <a:t> is a data type that is organized in such a way that </a:t>
            </a:r>
            <a:r>
              <a:rPr lang="en-US" altLang="zh-TW" sz="2800">
                <a:solidFill>
                  <a:srgbClr val="008000"/>
                </a:solidFill>
              </a:rPr>
              <a:t>the specification of the objects and the operations on the objects</a:t>
            </a:r>
            <a:r>
              <a:rPr lang="en-US" altLang="zh-TW" sz="2800"/>
              <a:t> is </a:t>
            </a:r>
            <a:r>
              <a:rPr lang="en-US" altLang="zh-TW" sz="2800">
                <a:solidFill>
                  <a:srgbClr val="7030A0"/>
                </a:solidFill>
              </a:rPr>
              <a:t>separated</a:t>
            </a:r>
            <a:r>
              <a:rPr lang="en-US" altLang="zh-TW" sz="2800"/>
              <a:t> from </a:t>
            </a:r>
            <a:r>
              <a:rPr lang="en-US" altLang="zh-TW" sz="2800">
                <a:solidFill>
                  <a:schemeClr val="tx2"/>
                </a:solidFill>
              </a:rPr>
              <a:t>the representation of the objects</a:t>
            </a:r>
            <a:r>
              <a:rPr lang="en-US" altLang="zh-TW" sz="2800"/>
              <a:t> and </a:t>
            </a:r>
            <a:r>
              <a:rPr lang="en-US" altLang="zh-TW" sz="2800">
                <a:solidFill>
                  <a:schemeClr val="tx2"/>
                </a:solidFill>
              </a:rPr>
              <a:t>the implementation of the operations</a:t>
            </a:r>
            <a:r>
              <a:rPr lang="en-US" altLang="zh-TW" sz="2800"/>
              <a:t>.</a:t>
            </a:r>
          </a:p>
          <a:p>
            <a:pPr lvl="1" eaLnBrk="1" hangingPunct="1"/>
            <a:r>
              <a:rPr lang="en-US" altLang="zh-TW" sz="2400"/>
              <a:t>e.g., </a:t>
            </a:r>
            <a:r>
              <a:rPr lang="en-US" altLang="zh-TW" sz="2400" i="1"/>
              <a:t>package </a:t>
            </a:r>
            <a:r>
              <a:rPr lang="en-US" altLang="zh-TW" sz="2400"/>
              <a:t>in Ada and </a:t>
            </a:r>
            <a:r>
              <a:rPr lang="en-US" altLang="zh-TW" sz="2400" i="1"/>
              <a:t>class</a:t>
            </a:r>
            <a:r>
              <a:rPr lang="en-US" altLang="zh-TW" sz="2400"/>
              <a:t> in C++</a:t>
            </a:r>
          </a:p>
          <a:p>
            <a:pPr lvl="1" eaLnBrk="1" hangingPunct="1"/>
            <a:r>
              <a:rPr lang="en-US" altLang="zh-TW" sz="2400"/>
              <a:t>Although C does not have explicit mechanism for implementing ADTs, it is still possible to design your data types using the same notion.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頁尾版面配置區 3">
            <a:extLst>
              <a:ext uri="{FF2B5EF4-FFF2-40B4-BE49-F238E27FC236}">
                <a16:creationId xmlns:a16="http://schemas.microsoft.com/office/drawing/2014/main" id="{872D92F0-CAE8-504A-9F65-12ECB49F6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46082" name="投影片編號版面配置區 4">
            <a:extLst>
              <a:ext uri="{FF2B5EF4-FFF2-40B4-BE49-F238E27FC236}">
                <a16:creationId xmlns:a16="http://schemas.microsoft.com/office/drawing/2014/main" id="{E5FFFCDD-C32C-A246-B842-F6C783135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870AFE6-215E-1A4E-98A9-1EED3F9E32E7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30</a:t>
            </a:fld>
            <a:endParaRPr lang="en-US" altLang="zh-TW" sz="1400"/>
          </a:p>
        </p:txBody>
      </p:sp>
      <p:sp>
        <p:nvSpPr>
          <p:cNvPr id="46083" name="Rectangle 1026">
            <a:extLst>
              <a:ext uri="{FF2B5EF4-FFF2-40B4-BE49-F238E27FC236}">
                <a16:creationId xmlns:a16="http://schemas.microsoft.com/office/drawing/2014/main" id="{812DEC27-A46E-0148-85EB-3E767DE794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882650"/>
            <a:ext cx="7666037" cy="57150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1.13: </a:t>
            </a:r>
            <a:r>
              <a:rPr lang="en-US" altLang="zh-TW" sz="2000" u="sng"/>
              <a:t>Program 1.11 with count statements (p.26)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400"/>
              <a:t>float sum (float list[ ], int n)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 float tempsum = 0; </a:t>
            </a:r>
            <a:br>
              <a:rPr lang="en-US" altLang="zh-TW" sz="2400"/>
            </a:br>
            <a:r>
              <a:rPr lang="en-US" altLang="zh-TW" sz="2400"/>
              <a:t>  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       /* for assignment */</a:t>
            </a:r>
            <a:br>
              <a:rPr lang="en-US" altLang="zh-TW" sz="2400"/>
            </a:br>
            <a:r>
              <a:rPr lang="en-US" altLang="zh-TW" sz="2400"/>
              <a:t>    int i;</a:t>
            </a:r>
            <a:br>
              <a:rPr lang="en-US" altLang="zh-TW" sz="2400"/>
            </a:br>
            <a:r>
              <a:rPr lang="en-US" altLang="zh-TW" sz="2400"/>
              <a:t>    for (i = 0; i &lt; n; i++) {</a:t>
            </a:r>
            <a:br>
              <a:rPr lang="en-US" altLang="zh-TW" sz="2400"/>
            </a:br>
            <a:r>
              <a:rPr lang="en-US" altLang="zh-TW" sz="2400"/>
              <a:t>        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 /*for the for loop */</a:t>
            </a:r>
            <a:br>
              <a:rPr lang="en-US" altLang="zh-TW" sz="2400"/>
            </a:br>
            <a:r>
              <a:rPr lang="en-US" altLang="zh-TW" sz="2400"/>
              <a:t>          tempsum += list[i]; </a:t>
            </a:r>
            <a:br>
              <a:rPr lang="en-US" altLang="zh-TW" sz="2400"/>
            </a:br>
            <a:r>
              <a:rPr lang="en-US" altLang="zh-TW" sz="2400"/>
              <a:t>        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 /* for assignment */</a:t>
            </a:r>
            <a:br>
              <a:rPr lang="en-US" altLang="zh-TW" sz="2400"/>
            </a:br>
            <a:r>
              <a:rPr lang="en-US" altLang="zh-TW" sz="2400"/>
              <a:t>    }</a:t>
            </a:r>
            <a:br>
              <a:rPr lang="en-US" altLang="zh-TW" sz="2400"/>
            </a:br>
            <a:r>
              <a:rPr lang="en-US" altLang="zh-TW" sz="2400"/>
              <a:t>  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       /* last execution of for */</a:t>
            </a:r>
            <a:br>
              <a:rPr lang="en-US" altLang="zh-TW" sz="2400"/>
            </a:br>
            <a:r>
              <a:rPr lang="en-US" altLang="zh-TW" sz="2400"/>
              <a:t>  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       /* for return */ </a:t>
            </a:r>
            <a:br>
              <a:rPr lang="en-US" altLang="zh-TW" sz="2400"/>
            </a:br>
            <a:r>
              <a:rPr lang="en-US" altLang="zh-TW" sz="2400"/>
              <a:t>    return tempsum;</a:t>
            </a:r>
            <a:br>
              <a:rPr lang="en-US" altLang="zh-TW" sz="2400"/>
            </a:br>
            <a:r>
              <a:rPr lang="en-US" altLang="zh-TW" sz="2400"/>
              <a:t>}    </a:t>
            </a:r>
            <a:br>
              <a:rPr lang="en-US" altLang="zh-TW" sz="2400"/>
            </a:br>
            <a:endParaRPr lang="en-US" altLang="zh-TW" sz="2400"/>
          </a:p>
        </p:txBody>
      </p:sp>
      <p:sp>
        <p:nvSpPr>
          <p:cNvPr id="46084" name="Text Box 1028">
            <a:extLst>
              <a:ext uri="{FF2B5EF4-FFF2-40B4-BE49-F238E27FC236}">
                <a16:creationId xmlns:a16="http://schemas.microsoft.com/office/drawing/2014/main" id="{05E7DE97-1234-8D45-A179-5D19DD1B30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050" y="120650"/>
            <a:ext cx="56308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008000"/>
                </a:solidFill>
              </a:rPr>
              <a:t>Iterative summing of a list of numbers</a:t>
            </a:r>
            <a:endParaRPr lang="en-US" altLang="zh-TW" sz="2400"/>
          </a:p>
        </p:txBody>
      </p:sp>
      <p:sp>
        <p:nvSpPr>
          <p:cNvPr id="46085" name="Text Box 3">
            <a:extLst>
              <a:ext uri="{FF2B5EF4-FFF2-40B4-BE49-F238E27FC236}">
                <a16:creationId xmlns:a16="http://schemas.microsoft.com/office/drawing/2014/main" id="{316E4836-22F7-DD44-A2B3-AFEFD0EE5E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0125" y="5956300"/>
            <a:ext cx="18938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2n + 3 steps</a:t>
            </a:r>
            <a:endParaRPr lang="en-US" altLang="zh-TW" sz="2400">
              <a:solidFill>
                <a:srgbClr val="CC3300"/>
              </a:solidFill>
            </a:endParaRPr>
          </a:p>
        </p:txBody>
      </p:sp>
      <p:sp>
        <p:nvSpPr>
          <p:cNvPr id="46086" name="Rectangle 4">
            <a:extLst>
              <a:ext uri="{FF2B5EF4-FFF2-40B4-BE49-F238E27FC236}">
                <a16:creationId xmlns:a16="http://schemas.microsoft.com/office/drawing/2014/main" id="{22C289B3-CDA5-7746-A0BB-0C40EF7B03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5813425"/>
            <a:ext cx="2133600" cy="838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頁尾版面配置區 3">
            <a:extLst>
              <a:ext uri="{FF2B5EF4-FFF2-40B4-BE49-F238E27FC236}">
                <a16:creationId xmlns:a16="http://schemas.microsoft.com/office/drawing/2014/main" id="{0A53E4DA-4BDC-5C4E-8F7F-2549F71A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47106" name="投影片編號版面配置區 4">
            <a:extLst>
              <a:ext uri="{FF2B5EF4-FFF2-40B4-BE49-F238E27FC236}">
                <a16:creationId xmlns:a16="http://schemas.microsoft.com/office/drawing/2014/main" id="{FAC8E16F-39C9-634B-A17C-DC732F88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859EE6D9-B66F-094F-B5EB-C8D8D89EF02E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31</a:t>
            </a:fld>
            <a:endParaRPr lang="en-US" altLang="zh-TW" sz="1400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D6DEC523-03DB-6C4E-AB53-A2057B8A4A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z="2000" b="1" u="sng"/>
              <a:t>*Figure 1.2:</a:t>
            </a:r>
            <a:r>
              <a:rPr lang="en-US" altLang="zh-TW" sz="2000" u="sng"/>
              <a:t> Step count table for Program 1.11 (p.30)</a:t>
            </a:r>
            <a:r>
              <a:rPr lang="en-US" altLang="zh-TW" sz="2000" b="1" u="sng"/>
              <a:t> </a:t>
            </a:r>
          </a:p>
        </p:txBody>
      </p:sp>
      <p:graphicFrame>
        <p:nvGraphicFramePr>
          <p:cNvPr id="47108" name="Object 3">
            <a:extLst>
              <a:ext uri="{FF2B5EF4-FFF2-40B4-BE49-F238E27FC236}">
                <a16:creationId xmlns:a16="http://schemas.microsoft.com/office/drawing/2014/main" id="{44C07B6C-7B3B-5044-9E66-53FDA8ED1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7813" y="2016125"/>
          <a:ext cx="7021512" cy="3910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1" name="文件" r:id="rId3" imgW="7594600" imgH="4254500" progId="Word.Document.8">
                  <p:embed/>
                </p:oleObj>
              </mc:Choice>
              <mc:Fallback>
                <p:oleObj name="文件" r:id="rId3" imgW="7594600" imgH="4254500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2016125"/>
                        <a:ext cx="7021512" cy="3910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109" name="Text Box 4">
            <a:extLst>
              <a:ext uri="{FF2B5EF4-FFF2-40B4-BE49-F238E27FC236}">
                <a16:creationId xmlns:a16="http://schemas.microsoft.com/office/drawing/2014/main" id="{F0E72763-2BB1-5544-B405-6B76FBEFCC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130175"/>
            <a:ext cx="28146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>
                <a:solidFill>
                  <a:srgbClr val="CC3300"/>
                </a:solidFill>
              </a:rPr>
              <a:t>Tabular Method</a:t>
            </a:r>
          </a:p>
        </p:txBody>
      </p:sp>
      <p:sp>
        <p:nvSpPr>
          <p:cNvPr id="47110" name="Text Box 5">
            <a:extLst>
              <a:ext uri="{FF2B5EF4-FFF2-40B4-BE49-F238E27FC236}">
                <a16:creationId xmlns:a16="http://schemas.microsoft.com/office/drawing/2014/main" id="{091DF506-A605-8F40-A77A-6DB350E273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1447800"/>
            <a:ext cx="17462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008000"/>
                </a:solidFill>
              </a:rPr>
              <a:t>steps/execution</a:t>
            </a:r>
          </a:p>
        </p:txBody>
      </p:sp>
      <p:sp>
        <p:nvSpPr>
          <p:cNvPr id="47111" name="Text Box 6">
            <a:extLst>
              <a:ext uri="{FF2B5EF4-FFF2-40B4-BE49-F238E27FC236}">
                <a16:creationId xmlns:a16="http://schemas.microsoft.com/office/drawing/2014/main" id="{DB660E93-CE0D-FB40-A427-C991520844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6813" y="1157288"/>
            <a:ext cx="44402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chemeClr val="accent2"/>
                </a:solidFill>
              </a:rPr>
              <a:t>Iterative function to sum a list of numbers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頁尾版面配置區 3">
            <a:extLst>
              <a:ext uri="{FF2B5EF4-FFF2-40B4-BE49-F238E27FC236}">
                <a16:creationId xmlns:a16="http://schemas.microsoft.com/office/drawing/2014/main" id="{E8E086AF-D03A-6F4B-9EC9-591FD644D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48130" name="投影片編號版面配置區 4">
            <a:extLst>
              <a:ext uri="{FF2B5EF4-FFF2-40B4-BE49-F238E27FC236}">
                <a16:creationId xmlns:a16="http://schemas.microsoft.com/office/drawing/2014/main" id="{1ACBED2E-F1C4-1F47-A141-9376A29EE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8FC326CA-2054-7247-A1BC-158ACCF09304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32</a:t>
            </a:fld>
            <a:endParaRPr lang="en-US" altLang="zh-TW" sz="1400"/>
          </a:p>
        </p:txBody>
      </p:sp>
      <p:sp>
        <p:nvSpPr>
          <p:cNvPr id="48131" name="Rectangle 2">
            <a:extLst>
              <a:ext uri="{FF2B5EF4-FFF2-40B4-BE49-F238E27FC236}">
                <a16:creationId xmlns:a16="http://schemas.microsoft.com/office/drawing/2014/main" id="{96E33602-3071-504E-B38D-50C00599B9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457200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1.13: </a:t>
            </a:r>
            <a:r>
              <a:rPr lang="en-US" altLang="zh-TW" sz="2000" u="sng"/>
              <a:t>Simplified version of Program 1.12 (p.23)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400"/>
              <a:t>float sum(float list[ ], int n)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 float tempsum = 0;</a:t>
            </a:r>
            <a:br>
              <a:rPr lang="en-US" altLang="zh-TW" sz="2400"/>
            </a:br>
            <a:r>
              <a:rPr lang="en-US" altLang="zh-TW" sz="2400"/>
              <a:t>    int i; </a:t>
            </a:r>
            <a:br>
              <a:rPr lang="en-US" altLang="zh-TW" sz="2400"/>
            </a:br>
            <a:r>
              <a:rPr lang="en-US" altLang="zh-TW" sz="2400"/>
              <a:t>    for (i = 0; i &lt; n; i++)</a:t>
            </a:r>
            <a:br>
              <a:rPr lang="en-US" altLang="zh-TW" sz="2400"/>
            </a:br>
            <a:r>
              <a:rPr lang="en-US" altLang="zh-TW" sz="2400"/>
              <a:t>         </a:t>
            </a:r>
            <a:r>
              <a:rPr lang="en-US" altLang="zh-TW" sz="2400" b="1"/>
              <a:t>count += 2</a:t>
            </a:r>
            <a:r>
              <a:rPr lang="en-US" altLang="zh-TW" sz="2400"/>
              <a:t>;</a:t>
            </a:r>
            <a:br>
              <a:rPr lang="en-US" altLang="zh-TW" sz="2400"/>
            </a:br>
            <a:r>
              <a:rPr lang="en-US" altLang="zh-TW" sz="2400"/>
              <a:t>    </a:t>
            </a:r>
            <a:r>
              <a:rPr lang="en-US" altLang="zh-TW" sz="2400" b="1"/>
              <a:t>count += 3</a:t>
            </a:r>
            <a:r>
              <a:rPr lang="en-US" altLang="zh-TW" sz="2400"/>
              <a:t>;</a:t>
            </a:r>
            <a:br>
              <a:rPr lang="en-US" altLang="zh-TW" sz="2400"/>
            </a:br>
            <a:r>
              <a:rPr lang="en-US" altLang="zh-TW" sz="2400"/>
              <a:t>    return 0;</a:t>
            </a:r>
            <a:br>
              <a:rPr lang="en-US" altLang="zh-TW" sz="2400"/>
            </a:br>
            <a:r>
              <a:rPr lang="en-US" altLang="zh-TW" sz="2400"/>
              <a:t>}</a:t>
            </a:r>
            <a:endParaRPr lang="en-US" altLang="zh-TW" sz="2000" b="1" u="sng"/>
          </a:p>
        </p:txBody>
      </p:sp>
      <p:sp>
        <p:nvSpPr>
          <p:cNvPr id="48132" name="Text Box 3">
            <a:extLst>
              <a:ext uri="{FF2B5EF4-FFF2-40B4-BE49-F238E27FC236}">
                <a16:creationId xmlns:a16="http://schemas.microsoft.com/office/drawing/2014/main" id="{682EB063-49CA-4C4D-8A7E-54B65F90B9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9125" y="3038475"/>
            <a:ext cx="18938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2n + 3 steps</a:t>
            </a:r>
            <a:endParaRPr lang="en-US" altLang="zh-TW" sz="2400">
              <a:solidFill>
                <a:srgbClr val="CC3300"/>
              </a:solidFill>
            </a:endParaRPr>
          </a:p>
        </p:txBody>
      </p:sp>
      <p:sp>
        <p:nvSpPr>
          <p:cNvPr id="48133" name="Rectangle 4">
            <a:extLst>
              <a:ext uri="{FF2B5EF4-FFF2-40B4-BE49-F238E27FC236}">
                <a16:creationId xmlns:a16="http://schemas.microsoft.com/office/drawing/2014/main" id="{78C65814-7714-4349-9212-3594B88BF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2895600"/>
            <a:ext cx="2133600" cy="838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頁尾版面配置區 3">
            <a:extLst>
              <a:ext uri="{FF2B5EF4-FFF2-40B4-BE49-F238E27FC236}">
                <a16:creationId xmlns:a16="http://schemas.microsoft.com/office/drawing/2014/main" id="{B7E2154F-B054-F640-ABC8-5786D406E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49154" name="投影片編號版面配置區 4">
            <a:extLst>
              <a:ext uri="{FF2B5EF4-FFF2-40B4-BE49-F238E27FC236}">
                <a16:creationId xmlns:a16="http://schemas.microsoft.com/office/drawing/2014/main" id="{6E0ADB0F-215D-174D-B7D9-B3AAD9DF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52AB230-81F6-8B4A-8ACA-AEA4BD08799D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33</a:t>
            </a:fld>
            <a:endParaRPr lang="en-US" altLang="zh-TW" sz="140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A616D39D-1AEB-0A4E-97CE-EA534D6369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457200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1.15: </a:t>
            </a:r>
            <a:r>
              <a:rPr lang="en-US" altLang="zh-TW" sz="2000" u="sng"/>
              <a:t>Program 1.12 with count statements added (p.27)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400"/>
              <a:t>float rsum (float list[ ], int n)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	</a:t>
            </a:r>
            <a:r>
              <a:rPr lang="en-US" altLang="zh-TW" sz="2400" b="1"/>
              <a:t>count++</a:t>
            </a:r>
            <a:r>
              <a:rPr lang="en-US" altLang="zh-TW" sz="2400"/>
              <a:t>;              /*for if conditional */</a:t>
            </a:r>
            <a:br>
              <a:rPr lang="en-US" altLang="zh-TW" sz="2400"/>
            </a:br>
            <a:r>
              <a:rPr lang="en-US" altLang="zh-TW" sz="2400"/>
              <a:t>	if (n) {</a:t>
            </a:r>
            <a:br>
              <a:rPr lang="en-US" altLang="zh-TW" sz="2400"/>
            </a:br>
            <a:r>
              <a:rPr lang="en-US" altLang="zh-TW" sz="2400"/>
              <a:t>    		</a:t>
            </a:r>
            <a:r>
              <a:rPr lang="en-US" altLang="zh-TW" sz="2400" b="1"/>
              <a:t>count++</a:t>
            </a:r>
            <a:r>
              <a:rPr lang="en-US" altLang="zh-TW" sz="2400"/>
              <a:t>;  /* for return and rsum invocation */</a:t>
            </a:r>
            <a:br>
              <a:rPr lang="en-US" altLang="zh-TW" sz="2400"/>
            </a:br>
            <a:r>
              <a:rPr lang="en-US" altLang="zh-TW" sz="2400"/>
              <a:t>    		return rsum(list, n-1) + list[n-1];</a:t>
            </a:r>
            <a:br>
              <a:rPr lang="en-US" altLang="zh-TW" sz="2400"/>
            </a:br>
            <a:r>
              <a:rPr lang="en-US" altLang="zh-TW" sz="2400"/>
              <a:t>    	}</a:t>
            </a:r>
            <a:br>
              <a:rPr lang="en-US" altLang="zh-TW" sz="2400"/>
            </a:br>
            <a:r>
              <a:rPr lang="en-US" altLang="zh-TW" sz="2400"/>
              <a:t>    	</a:t>
            </a:r>
            <a:r>
              <a:rPr lang="en-US" altLang="zh-TW" sz="2400" b="1"/>
              <a:t>count++</a:t>
            </a:r>
            <a:r>
              <a:rPr lang="en-US" altLang="zh-TW" sz="2400"/>
              <a:t>;</a:t>
            </a:r>
            <a:br>
              <a:rPr lang="en-US" altLang="zh-TW" sz="2400"/>
            </a:br>
            <a:r>
              <a:rPr lang="en-US" altLang="zh-TW" sz="2400"/>
              <a:t>    	return 0;</a:t>
            </a:r>
            <a:br>
              <a:rPr lang="en-US" altLang="zh-TW" sz="2400"/>
            </a:br>
            <a:r>
              <a:rPr lang="en-US" altLang="zh-TW" sz="2400"/>
              <a:t>}</a:t>
            </a:r>
            <a:endParaRPr lang="en-US" altLang="zh-TW" sz="2000" b="1" u="sng"/>
          </a:p>
        </p:txBody>
      </p:sp>
      <p:sp>
        <p:nvSpPr>
          <p:cNvPr id="49156" name="Text Box 3">
            <a:extLst>
              <a:ext uri="{FF2B5EF4-FFF2-40B4-BE49-F238E27FC236}">
                <a16:creationId xmlns:a16="http://schemas.microsoft.com/office/drawing/2014/main" id="{365C29CD-C645-C84B-95BC-A612C2D0CC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95863" y="4864100"/>
            <a:ext cx="1731962" cy="522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2n+2 steps</a:t>
            </a:r>
            <a:endParaRPr lang="en-US" altLang="zh-TW" sz="2400">
              <a:solidFill>
                <a:srgbClr val="CC3300"/>
              </a:solidFill>
            </a:endParaRPr>
          </a:p>
        </p:txBody>
      </p:sp>
      <p:sp>
        <p:nvSpPr>
          <p:cNvPr id="49157" name="Text Box 4">
            <a:extLst>
              <a:ext uri="{FF2B5EF4-FFF2-40B4-BE49-F238E27FC236}">
                <a16:creationId xmlns:a16="http://schemas.microsoft.com/office/drawing/2014/main" id="{8ABEFF0A-08A0-8D49-91B8-B5039609E5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1813" y="219075"/>
            <a:ext cx="5867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FF0000"/>
                </a:solidFill>
              </a:rPr>
              <a:t>Recursive</a:t>
            </a:r>
            <a:r>
              <a:rPr lang="en-US" altLang="zh-TW" sz="2800"/>
              <a:t> summing of a list of numbers</a:t>
            </a:r>
          </a:p>
        </p:txBody>
      </p:sp>
      <p:sp>
        <p:nvSpPr>
          <p:cNvPr id="49158" name="Rectangle 5">
            <a:extLst>
              <a:ext uri="{FF2B5EF4-FFF2-40B4-BE49-F238E27FC236}">
                <a16:creationId xmlns:a16="http://schemas.microsoft.com/office/drawing/2014/main" id="{D3E4EBA4-D190-BF4F-9FC2-DD9B0AF91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9338" y="4797425"/>
            <a:ext cx="196215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頁尾版面配置區 3">
            <a:extLst>
              <a:ext uri="{FF2B5EF4-FFF2-40B4-BE49-F238E27FC236}">
                <a16:creationId xmlns:a16="http://schemas.microsoft.com/office/drawing/2014/main" id="{3E71C209-98C7-5443-8F76-2974CF35F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50178" name="投影片編號版面配置區 4">
            <a:extLst>
              <a:ext uri="{FF2B5EF4-FFF2-40B4-BE49-F238E27FC236}">
                <a16:creationId xmlns:a16="http://schemas.microsoft.com/office/drawing/2014/main" id="{88E42627-84D3-A449-92DF-DBF220027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20AE7BE-610A-5141-B15B-BFF57C71B43A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34</a:t>
            </a:fld>
            <a:endParaRPr lang="en-US" altLang="zh-TW" sz="1400"/>
          </a:p>
        </p:txBody>
      </p:sp>
      <p:sp>
        <p:nvSpPr>
          <p:cNvPr id="50179" name="Rectangle 1026">
            <a:extLst>
              <a:ext uri="{FF2B5EF4-FFF2-40B4-BE49-F238E27FC236}">
                <a16:creationId xmlns:a16="http://schemas.microsoft.com/office/drawing/2014/main" id="{FCACCA5C-2356-904F-884C-AD2204AB39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z="2000" b="1" u="sng"/>
              <a:t>*Figure 1.3:</a:t>
            </a:r>
            <a:r>
              <a:rPr lang="en-US" altLang="zh-TW" sz="2000" u="sng"/>
              <a:t> Step count table for recursive summing function (p.32)</a:t>
            </a:r>
            <a:r>
              <a:rPr lang="en-US" altLang="zh-TW" sz="2000" b="1" u="sng"/>
              <a:t> </a:t>
            </a:r>
          </a:p>
        </p:txBody>
      </p:sp>
      <p:graphicFrame>
        <p:nvGraphicFramePr>
          <p:cNvPr id="50180" name="Object 1027">
            <a:extLst>
              <a:ext uri="{FF2B5EF4-FFF2-40B4-BE49-F238E27FC236}">
                <a16:creationId xmlns:a16="http://schemas.microsoft.com/office/drawing/2014/main" id="{980CDD6C-C406-2242-B678-24575D4511C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85913" y="2433638"/>
          <a:ext cx="7177087" cy="315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93" name="文件" r:id="rId4" imgW="8204200" imgH="3606800" progId="Word.Document.8">
                  <p:embed/>
                </p:oleObj>
              </mc:Choice>
              <mc:Fallback>
                <p:oleObj name="文件" r:id="rId4" imgW="8204200" imgH="3606800" progId="Word.Document.8">
                  <p:embed/>
                  <p:pic>
                    <p:nvPicPr>
                      <p:cNvPr id="0" name="Object 10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5913" y="2433638"/>
                        <a:ext cx="7177087" cy="3155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181" name="Line 1029">
            <a:extLst>
              <a:ext uri="{FF2B5EF4-FFF2-40B4-BE49-F238E27FC236}">
                <a16:creationId xmlns:a16="http://schemas.microsoft.com/office/drawing/2014/main" id="{7F72A2F5-5430-B549-B347-1BC7872BE942}"/>
              </a:ext>
            </a:extLst>
          </p:cNvPr>
          <p:cNvSpPr>
            <a:spLocks noChangeShapeType="1"/>
          </p:cNvSpPr>
          <p:nvPr/>
        </p:nvSpPr>
        <p:spPr bwMode="auto">
          <a:xfrm>
            <a:off x="8763000" y="2362200"/>
            <a:ext cx="0" cy="2895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50182" name="Text Box 1030">
            <a:extLst>
              <a:ext uri="{FF2B5EF4-FFF2-40B4-BE49-F238E27FC236}">
                <a16:creationId xmlns:a16="http://schemas.microsoft.com/office/drawing/2014/main" id="{0AA3B43E-B29C-8F4F-8F32-61DCB78138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304800"/>
            <a:ext cx="68548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Recursive Function to sum of a list of numbers</a:t>
            </a:r>
          </a:p>
        </p:txBody>
      </p:sp>
      <p:sp>
        <p:nvSpPr>
          <p:cNvPr id="50183" name="文字方塊 1">
            <a:extLst>
              <a:ext uri="{FF2B5EF4-FFF2-40B4-BE49-F238E27FC236}">
                <a16:creationId xmlns:a16="http://schemas.microsoft.com/office/drawing/2014/main" id="{4C4C2CA7-ED81-EE47-B49F-68DAC6E987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8113" y="5308600"/>
            <a:ext cx="470217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/>
              <a:t>Recursive version has </a:t>
            </a:r>
            <a:r>
              <a:rPr lang="en-US" altLang="zh-TW" sz="2400">
                <a:solidFill>
                  <a:srgbClr val="C00000"/>
                </a:solidFill>
              </a:rPr>
              <a:t>fewer</a:t>
            </a:r>
            <a:r>
              <a:rPr lang="en-US" altLang="zh-TW" sz="2400"/>
              <a:t> steps!? </a:t>
            </a:r>
            <a:br>
              <a:rPr lang="en-US" altLang="zh-TW" sz="2400"/>
            </a:br>
            <a:r>
              <a:rPr lang="en-US" altLang="zh-TW" sz="2400"/>
              <a:t>Is it </a:t>
            </a:r>
            <a:r>
              <a:rPr lang="en-US" altLang="zh-TW" sz="2400">
                <a:solidFill>
                  <a:srgbClr val="0070C0"/>
                </a:solidFill>
              </a:rPr>
              <a:t>faster</a:t>
            </a:r>
            <a:r>
              <a:rPr lang="en-US" altLang="zh-TW" sz="2400"/>
              <a:t> than iterative version?</a:t>
            </a:r>
            <a:endParaRPr lang="zh-TW" altLang="en-US" sz="2400"/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頁尾版面配置區 3">
            <a:extLst>
              <a:ext uri="{FF2B5EF4-FFF2-40B4-BE49-F238E27FC236}">
                <a16:creationId xmlns:a16="http://schemas.microsoft.com/office/drawing/2014/main" id="{960C5F5D-8033-2245-AF8F-E6F1DF77F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52226" name="投影片編號版面配置區 4">
            <a:extLst>
              <a:ext uri="{FF2B5EF4-FFF2-40B4-BE49-F238E27FC236}">
                <a16:creationId xmlns:a16="http://schemas.microsoft.com/office/drawing/2014/main" id="{95BAA255-6574-4149-AB37-D02B74D4A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8D1D7C6E-DA8B-9649-A8ED-A164CD798646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35</a:t>
            </a:fld>
            <a:endParaRPr lang="en-US" altLang="zh-TW" sz="1400"/>
          </a:p>
        </p:txBody>
      </p:sp>
      <p:sp>
        <p:nvSpPr>
          <p:cNvPr id="52227" name="Rectangle 2">
            <a:extLst>
              <a:ext uri="{FF2B5EF4-FFF2-40B4-BE49-F238E27FC236}">
                <a16:creationId xmlns:a16="http://schemas.microsoft.com/office/drawing/2014/main" id="{44438E01-1FB5-3342-B20A-3EE19F89CD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3000" y="1143000"/>
            <a:ext cx="7772400" cy="41148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1.16: </a:t>
            </a:r>
            <a:r>
              <a:rPr lang="en-US" altLang="zh-TW" sz="2000" u="sng"/>
              <a:t>Matrix addition (p.28)</a:t>
            </a:r>
            <a:br>
              <a:rPr lang="en-US" altLang="zh-TW" sz="2000" u="sng"/>
            </a:br>
            <a:br>
              <a:rPr lang="en-US" altLang="zh-TW" sz="2400"/>
            </a:br>
            <a:r>
              <a:rPr lang="en-US" altLang="zh-TW" sz="2400"/>
              <a:t>void add ( int a[ ] [MAX_SIZE], int b[ ] [MAX_SIZE],</a:t>
            </a:r>
            <a:br>
              <a:rPr lang="en-US" altLang="zh-TW" sz="2400"/>
            </a:br>
            <a:r>
              <a:rPr lang="en-US" altLang="zh-TW" sz="2400"/>
              <a:t>                              int c [ ] [MAX_SIZE], int rows, int cols)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 int i, j;</a:t>
            </a:r>
            <a:br>
              <a:rPr lang="en-US" altLang="zh-TW" sz="2400"/>
            </a:br>
            <a:r>
              <a:rPr lang="en-US" altLang="zh-TW" sz="2400"/>
              <a:t>    for (i = 0; i &lt; rows; i++)</a:t>
            </a:r>
            <a:br>
              <a:rPr lang="en-US" altLang="zh-TW" sz="2400"/>
            </a:br>
            <a:r>
              <a:rPr lang="en-US" altLang="zh-TW" sz="2400"/>
              <a:t>       for (j= 0; j &lt; cols; j++)</a:t>
            </a:r>
            <a:br>
              <a:rPr lang="en-US" altLang="zh-TW" sz="2400"/>
            </a:br>
            <a:r>
              <a:rPr lang="en-US" altLang="zh-TW" sz="2400"/>
              <a:t>         c[i][j] = a[i][j] +b[i][j];</a:t>
            </a:r>
            <a:br>
              <a:rPr lang="en-US" altLang="zh-TW" sz="2400"/>
            </a:br>
            <a:r>
              <a:rPr lang="en-US" altLang="zh-TW" sz="2400"/>
              <a:t> } </a:t>
            </a:r>
            <a:endParaRPr lang="en-US" altLang="zh-TW" sz="2000" b="1" u="sng"/>
          </a:p>
        </p:txBody>
      </p:sp>
      <p:sp>
        <p:nvSpPr>
          <p:cNvPr id="52228" name="Text Box 3">
            <a:extLst>
              <a:ext uri="{FF2B5EF4-FFF2-40B4-BE49-F238E27FC236}">
                <a16:creationId xmlns:a16="http://schemas.microsoft.com/office/drawing/2014/main" id="{170AB548-3522-1C40-BB5C-0F7C1F8B3B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6900" y="323850"/>
            <a:ext cx="272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/>
              <a:t>Matrix addition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頁尾版面配置區 3">
            <a:extLst>
              <a:ext uri="{FF2B5EF4-FFF2-40B4-BE49-F238E27FC236}">
                <a16:creationId xmlns:a16="http://schemas.microsoft.com/office/drawing/2014/main" id="{1A3D2D2F-17C9-BD47-8B79-F9EF485B6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53250" name="投影片編號版面配置區 4">
            <a:extLst>
              <a:ext uri="{FF2B5EF4-FFF2-40B4-BE49-F238E27FC236}">
                <a16:creationId xmlns:a16="http://schemas.microsoft.com/office/drawing/2014/main" id="{E634BEEE-662D-714E-8B26-D7A01B385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6AB82E4-F083-7F42-BB4E-FE12CE8A2B14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36</a:t>
            </a:fld>
            <a:endParaRPr lang="en-US" altLang="zh-TW" sz="1400"/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86D12D25-7BDD-8C4F-8888-4F0DF9AD41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457200"/>
            <a:ext cx="7772400" cy="54864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1.17: </a:t>
            </a:r>
            <a:r>
              <a:rPr lang="en-US" altLang="zh-TW" sz="2000" u="sng"/>
              <a:t>Matrix addition with count statements (p.29)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400"/>
              <a:t>void add (int a[ ][MAX_SIZE], int b[ ][MAX_SIZE],</a:t>
            </a:r>
            <a:br>
              <a:rPr lang="en-US" altLang="zh-TW" sz="2400"/>
            </a:br>
            <a:r>
              <a:rPr lang="en-US" altLang="zh-TW" sz="2400"/>
              <a:t>                            int c[ ][MAX_SIZE], int row, int cols 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int i, j;</a:t>
            </a:r>
            <a:br>
              <a:rPr lang="en-US" altLang="zh-TW" sz="2400"/>
            </a:br>
            <a:r>
              <a:rPr lang="en-US" altLang="zh-TW" sz="2400"/>
              <a:t>   for (i = 0; i &lt; rows; i++){</a:t>
            </a:r>
            <a:br>
              <a:rPr lang="en-US" altLang="zh-TW" sz="2400"/>
            </a:br>
            <a:r>
              <a:rPr lang="en-US" altLang="zh-TW" sz="2400"/>
              <a:t>      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   /* for i for loop */</a:t>
            </a:r>
            <a:br>
              <a:rPr lang="en-US" altLang="zh-TW" sz="2400"/>
            </a:br>
            <a:r>
              <a:rPr lang="en-US" altLang="zh-TW" sz="2400"/>
              <a:t>        for (j = 0; j &lt; cols; j++) {</a:t>
            </a:r>
            <a:br>
              <a:rPr lang="en-US" altLang="zh-TW" sz="2400"/>
            </a:br>
            <a:r>
              <a:rPr lang="en-US" altLang="zh-TW" sz="2400"/>
              <a:t>         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/* for j for loop */</a:t>
            </a:r>
            <a:br>
              <a:rPr lang="en-US" altLang="zh-TW" sz="2400"/>
            </a:br>
            <a:r>
              <a:rPr lang="en-US" altLang="zh-TW" sz="2400"/>
              <a:t>           c[i][j] = a[i][j] + b[i][j];</a:t>
            </a:r>
            <a:br>
              <a:rPr lang="en-US" altLang="zh-TW" sz="2400"/>
            </a:br>
            <a:r>
              <a:rPr lang="en-US" altLang="zh-TW" sz="2400"/>
              <a:t>         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/* for assignment statement */</a:t>
            </a:r>
            <a:br>
              <a:rPr lang="en-US" altLang="zh-TW" sz="2400"/>
            </a:br>
            <a:r>
              <a:rPr lang="en-US" altLang="zh-TW" sz="2400"/>
              <a:t>        }</a:t>
            </a:r>
            <a:br>
              <a:rPr lang="en-US" altLang="zh-TW" sz="2400"/>
            </a:br>
            <a:r>
              <a:rPr lang="en-US" altLang="zh-TW" sz="2400"/>
              <a:t>      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   /* last time of j for loop */</a:t>
            </a:r>
            <a:br>
              <a:rPr lang="en-US" altLang="zh-TW" sz="2400"/>
            </a:br>
            <a:r>
              <a:rPr lang="en-US" altLang="zh-TW" sz="2400"/>
              <a:t>  }</a:t>
            </a:r>
            <a:br>
              <a:rPr lang="en-US" altLang="zh-TW" sz="2400"/>
            </a:br>
            <a:r>
              <a:rPr lang="en-US" altLang="zh-TW" sz="2400"/>
              <a:t>  </a:t>
            </a:r>
            <a:r>
              <a:rPr lang="en-US" altLang="zh-TW" sz="2400" b="1"/>
              <a:t>count++</a:t>
            </a:r>
            <a:r>
              <a:rPr lang="en-US" altLang="zh-TW" sz="2400"/>
              <a:t>;                                  /* last time of i for loop */</a:t>
            </a:r>
            <a:br>
              <a:rPr lang="en-US" altLang="zh-TW" sz="2400"/>
            </a:br>
            <a:r>
              <a:rPr lang="en-US" altLang="zh-TW" sz="2400"/>
              <a:t>}    </a:t>
            </a:r>
            <a:endParaRPr lang="en-US" altLang="zh-TW" sz="2000" b="1" u="sng"/>
          </a:p>
        </p:txBody>
      </p:sp>
      <p:sp>
        <p:nvSpPr>
          <p:cNvPr id="53252" name="Text Box 4">
            <a:extLst>
              <a:ext uri="{FF2B5EF4-FFF2-40B4-BE49-F238E27FC236}">
                <a16:creationId xmlns:a16="http://schemas.microsoft.com/office/drawing/2014/main" id="{37AB073B-E714-8541-BD40-70CFF35E32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1905000"/>
            <a:ext cx="34242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rgbClr val="CC3300"/>
                </a:solidFill>
              </a:rPr>
              <a:t>2rows * cols + 2 rows  + 1</a:t>
            </a:r>
            <a:endParaRPr lang="en-US" altLang="zh-TW" sz="2000">
              <a:solidFill>
                <a:srgbClr val="CC3300"/>
              </a:solidFill>
            </a:endParaRPr>
          </a:p>
        </p:txBody>
      </p:sp>
      <p:sp>
        <p:nvSpPr>
          <p:cNvPr id="53253" name="Rectangle 5">
            <a:extLst>
              <a:ext uri="{FF2B5EF4-FFF2-40B4-BE49-F238E27FC236}">
                <a16:creationId xmlns:a16="http://schemas.microsoft.com/office/drawing/2014/main" id="{916119BC-0E3E-B546-A23A-1AF7A58B55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1828800"/>
            <a:ext cx="35052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頁尾版面配置區 3">
            <a:extLst>
              <a:ext uri="{FF2B5EF4-FFF2-40B4-BE49-F238E27FC236}">
                <a16:creationId xmlns:a16="http://schemas.microsoft.com/office/drawing/2014/main" id="{7AF1A22E-8814-E247-90C7-2B4835C7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54274" name="投影片編號版面配置區 4">
            <a:extLst>
              <a:ext uri="{FF2B5EF4-FFF2-40B4-BE49-F238E27FC236}">
                <a16:creationId xmlns:a16="http://schemas.microsoft.com/office/drawing/2014/main" id="{8F602F00-3BEA-B644-B784-D66578B68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9D09165-66BF-BB44-8CB5-ACF9D7FE06EB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37</a:t>
            </a:fld>
            <a:endParaRPr lang="en-US" altLang="zh-TW" sz="1400"/>
          </a:p>
        </p:txBody>
      </p:sp>
      <p:sp>
        <p:nvSpPr>
          <p:cNvPr id="54275" name="Rectangle 2">
            <a:extLst>
              <a:ext uri="{FF2B5EF4-FFF2-40B4-BE49-F238E27FC236}">
                <a16:creationId xmlns:a16="http://schemas.microsoft.com/office/drawing/2014/main" id="{7156AA3F-7FAC-F34D-8096-CAC1741AE3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z="2000" b="1" u="sng"/>
              <a:t>*Figure 1.4:</a:t>
            </a:r>
            <a:r>
              <a:rPr lang="en-US" altLang="zh-TW" sz="2000" u="sng"/>
              <a:t> Step count table for matrix addition (p. 31)</a:t>
            </a:r>
            <a:r>
              <a:rPr lang="en-US" altLang="zh-TW" sz="2000" b="1" u="sng"/>
              <a:t> </a:t>
            </a:r>
          </a:p>
        </p:txBody>
      </p:sp>
      <p:graphicFrame>
        <p:nvGraphicFramePr>
          <p:cNvPr id="54276" name="Object 3">
            <a:extLst>
              <a:ext uri="{FF2B5EF4-FFF2-40B4-BE49-F238E27FC236}">
                <a16:creationId xmlns:a16="http://schemas.microsoft.com/office/drawing/2014/main" id="{8B1E6ED3-99E5-7C42-AF48-09666B27615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54075" y="2133600"/>
          <a:ext cx="8289925" cy="359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8" name="文件" r:id="rId3" imgW="29603700" imgH="11214100" progId="Word.Document.8">
                  <p:embed/>
                </p:oleObj>
              </mc:Choice>
              <mc:Fallback>
                <p:oleObj name="文件" r:id="rId3" imgW="29603700" imgH="11214100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4075" y="2133600"/>
                        <a:ext cx="8289925" cy="3598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277" name="Text Box 5">
            <a:extLst>
              <a:ext uri="{FF2B5EF4-FFF2-40B4-BE49-F238E27FC236}">
                <a16:creationId xmlns:a16="http://schemas.microsoft.com/office/drawing/2014/main" id="{91D3EC12-85B7-4745-83CC-D1B90683CB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5038" y="142875"/>
            <a:ext cx="25034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Matrix Addition</a:t>
            </a:r>
          </a:p>
        </p:txBody>
      </p:sp>
      <p:sp>
        <p:nvSpPr>
          <p:cNvPr id="54278" name="Text Box 5">
            <a:extLst>
              <a:ext uri="{FF2B5EF4-FFF2-40B4-BE49-F238E27FC236}">
                <a16:creationId xmlns:a16="http://schemas.microsoft.com/office/drawing/2014/main" id="{15172209-4E79-5A4E-802C-C346561B18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1925" y="5908675"/>
            <a:ext cx="67119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>
                <a:solidFill>
                  <a:srgbClr val="008000"/>
                </a:solidFill>
              </a:rPr>
              <a:t>Suggestion: Interchange the loops when rows &gt;&gt; cols</a:t>
            </a: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頁尾版面配置區 4">
            <a:extLst>
              <a:ext uri="{FF2B5EF4-FFF2-40B4-BE49-F238E27FC236}">
                <a16:creationId xmlns:a16="http://schemas.microsoft.com/office/drawing/2014/main" id="{140A6C4E-808D-BB40-A35D-778FD272F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55298" name="投影片編號版面配置區 5">
            <a:extLst>
              <a:ext uri="{FF2B5EF4-FFF2-40B4-BE49-F238E27FC236}">
                <a16:creationId xmlns:a16="http://schemas.microsoft.com/office/drawing/2014/main" id="{B32FE1CD-E45F-D644-A789-3A5D4E62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2A0C70A-E4DF-E547-B406-C06A23008352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38</a:t>
            </a:fld>
            <a:endParaRPr lang="en-US" altLang="zh-TW" sz="1400"/>
          </a:p>
        </p:txBody>
      </p:sp>
      <p:sp>
        <p:nvSpPr>
          <p:cNvPr id="55299" name="Rectangle 2050">
            <a:extLst>
              <a:ext uri="{FF2B5EF4-FFF2-40B4-BE49-F238E27FC236}">
                <a16:creationId xmlns:a16="http://schemas.microsoft.com/office/drawing/2014/main" id="{C0E71D7E-1234-DD41-B00E-AD197A9C87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TW"/>
              <a:t>Evaluation of Complexity</a:t>
            </a:r>
          </a:p>
        </p:txBody>
      </p:sp>
      <p:sp>
        <p:nvSpPr>
          <p:cNvPr id="55300" name="Rectangle 2051">
            <a:extLst>
              <a:ext uri="{FF2B5EF4-FFF2-40B4-BE49-F238E27FC236}">
                <a16:creationId xmlns:a16="http://schemas.microsoft.com/office/drawing/2014/main" id="{E6A27B58-D686-1E41-B1B2-87FA88D67F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66800" y="1905000"/>
            <a:ext cx="7772400" cy="4114800"/>
          </a:xfrm>
        </p:spPr>
        <p:txBody>
          <a:bodyPr/>
          <a:lstStyle/>
          <a:p>
            <a:pPr eaLnBrk="1" hangingPunct="1"/>
            <a:r>
              <a:rPr lang="en-US" altLang="zh-TW"/>
              <a:t>Time complexity is not always nice functions of fairly simple characteristics like the number of elements</a:t>
            </a:r>
          </a:p>
          <a:p>
            <a:pPr eaLnBrk="1" hangingPunct="1"/>
            <a:r>
              <a:rPr lang="en-US" altLang="zh-TW"/>
              <a:t>Example: binary search on a sorted list</a:t>
            </a:r>
          </a:p>
          <a:p>
            <a:pPr lvl="1" eaLnBrk="1" hangingPunct="1"/>
            <a:r>
              <a:rPr lang="en-US" altLang="zh-TW"/>
              <a:t>May range from 1 to log </a:t>
            </a:r>
            <a:r>
              <a:rPr lang="en-US" altLang="zh-TW" i="1"/>
              <a:t>n</a:t>
            </a:r>
          </a:p>
          <a:p>
            <a:pPr eaLnBrk="1" hangingPunct="1"/>
            <a:r>
              <a:rPr lang="en-US" altLang="zh-TW"/>
              <a:t>Remedy</a:t>
            </a:r>
          </a:p>
          <a:p>
            <a:pPr lvl="1" eaLnBrk="1" hangingPunct="1"/>
            <a:r>
              <a:rPr lang="en-US" altLang="zh-TW"/>
              <a:t>Worst case, best case, and average case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頁尾版面配置區 4">
            <a:extLst>
              <a:ext uri="{FF2B5EF4-FFF2-40B4-BE49-F238E27FC236}">
                <a16:creationId xmlns:a16="http://schemas.microsoft.com/office/drawing/2014/main" id="{2E8E8509-2477-F745-B5C8-94D80DACE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56322" name="投影片編號版面配置區 5">
            <a:extLst>
              <a:ext uri="{FF2B5EF4-FFF2-40B4-BE49-F238E27FC236}">
                <a16:creationId xmlns:a16="http://schemas.microsoft.com/office/drawing/2014/main" id="{0A18AB6C-1158-2C45-B38B-FDAA72955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2263FDD-368B-B74F-AFD4-F444FC3D5736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39</a:t>
            </a:fld>
            <a:endParaRPr lang="en-US" altLang="zh-TW" sz="1400"/>
          </a:p>
        </p:txBody>
      </p:sp>
      <p:sp>
        <p:nvSpPr>
          <p:cNvPr id="56323" name="Rectangle 2050">
            <a:extLst>
              <a:ext uri="{FF2B5EF4-FFF2-40B4-BE49-F238E27FC236}">
                <a16:creationId xmlns:a16="http://schemas.microsoft.com/office/drawing/2014/main" id="{3E667D41-9749-D04B-92BE-F32F7E7913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TW"/>
              <a:t>Comparison of Complexity</a:t>
            </a:r>
          </a:p>
        </p:txBody>
      </p:sp>
      <p:sp>
        <p:nvSpPr>
          <p:cNvPr id="56324" name="Rectangle 2051">
            <a:extLst>
              <a:ext uri="{FF2B5EF4-FFF2-40B4-BE49-F238E27FC236}">
                <a16:creationId xmlns:a16="http://schemas.microsoft.com/office/drawing/2014/main" id="{D8A45D08-F209-C543-948E-0059917C5A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66800" y="1905000"/>
            <a:ext cx="7772400" cy="4114800"/>
          </a:xfrm>
        </p:spPr>
        <p:txBody>
          <a:bodyPr/>
          <a:lstStyle/>
          <a:p>
            <a:pPr eaLnBrk="1" hangingPunct="1"/>
            <a:r>
              <a:rPr lang="en-US" altLang="zh-TW"/>
              <a:t>Complexity of c</a:t>
            </a:r>
            <a:r>
              <a:rPr lang="en-US" altLang="zh-TW" baseline="-25000"/>
              <a:t>1</a:t>
            </a:r>
            <a:r>
              <a:rPr lang="en-US" altLang="zh-TW"/>
              <a:t>n</a:t>
            </a:r>
            <a:r>
              <a:rPr lang="en-US" altLang="zh-TW" baseline="30000"/>
              <a:t>2</a:t>
            </a:r>
            <a:r>
              <a:rPr lang="en-US" altLang="zh-TW"/>
              <a:t>+c</a:t>
            </a:r>
            <a:r>
              <a:rPr lang="en-US" altLang="zh-TW" baseline="-25000"/>
              <a:t>2</a:t>
            </a:r>
            <a:r>
              <a:rPr lang="en-US" altLang="zh-TW"/>
              <a:t>n and c</a:t>
            </a:r>
            <a:r>
              <a:rPr lang="en-US" altLang="zh-TW" baseline="-25000"/>
              <a:t>3</a:t>
            </a:r>
            <a:r>
              <a:rPr lang="en-US" altLang="zh-TW"/>
              <a:t>n</a:t>
            </a:r>
          </a:p>
          <a:p>
            <a:pPr lvl="1" eaLnBrk="1" hangingPunct="1"/>
            <a:r>
              <a:rPr lang="en-US" altLang="zh-TW"/>
              <a:t>for sufficiently large of value, c</a:t>
            </a:r>
            <a:r>
              <a:rPr lang="en-US" altLang="zh-TW" baseline="-25000"/>
              <a:t>3</a:t>
            </a:r>
            <a:r>
              <a:rPr lang="en-US" altLang="zh-TW"/>
              <a:t>n is faster than c</a:t>
            </a:r>
            <a:r>
              <a:rPr lang="en-US" altLang="zh-TW" baseline="-25000"/>
              <a:t>1</a:t>
            </a:r>
            <a:r>
              <a:rPr lang="en-US" altLang="zh-TW"/>
              <a:t>n</a:t>
            </a:r>
            <a:r>
              <a:rPr lang="en-US" altLang="zh-TW" baseline="30000"/>
              <a:t>2</a:t>
            </a:r>
            <a:r>
              <a:rPr lang="en-US" altLang="zh-TW"/>
              <a:t>+c</a:t>
            </a:r>
            <a:r>
              <a:rPr lang="en-US" altLang="zh-TW" baseline="-25000"/>
              <a:t>2</a:t>
            </a:r>
            <a:r>
              <a:rPr lang="en-US" altLang="zh-TW"/>
              <a:t>n </a:t>
            </a:r>
          </a:p>
          <a:p>
            <a:pPr lvl="1" eaLnBrk="1" hangingPunct="1"/>
            <a:r>
              <a:rPr lang="en-US" altLang="zh-TW"/>
              <a:t>for small values of n, either could be faster</a:t>
            </a:r>
          </a:p>
          <a:p>
            <a:pPr lvl="2" eaLnBrk="1" hangingPunct="1"/>
            <a:r>
              <a:rPr lang="en-US" altLang="zh-TW"/>
              <a:t>c</a:t>
            </a:r>
            <a:r>
              <a:rPr lang="en-US" altLang="zh-TW" baseline="-25000"/>
              <a:t>1</a:t>
            </a:r>
            <a:r>
              <a:rPr lang="en-US" altLang="zh-TW"/>
              <a:t>=1, c</a:t>
            </a:r>
            <a:r>
              <a:rPr lang="en-US" altLang="zh-TW" baseline="-25000"/>
              <a:t>2</a:t>
            </a:r>
            <a:r>
              <a:rPr lang="en-US" altLang="zh-TW"/>
              <a:t>=2, c</a:t>
            </a:r>
            <a:r>
              <a:rPr lang="en-US" altLang="zh-TW" baseline="-25000"/>
              <a:t>3</a:t>
            </a:r>
            <a:r>
              <a:rPr lang="en-US" altLang="zh-TW"/>
              <a:t>=100 --&gt; c</a:t>
            </a:r>
            <a:r>
              <a:rPr lang="en-US" altLang="zh-TW" baseline="-25000"/>
              <a:t>1</a:t>
            </a:r>
            <a:r>
              <a:rPr lang="en-US" altLang="zh-TW"/>
              <a:t>n</a:t>
            </a:r>
            <a:r>
              <a:rPr lang="en-US" altLang="zh-TW" baseline="30000"/>
              <a:t>2</a:t>
            </a:r>
            <a:r>
              <a:rPr lang="en-US" altLang="zh-TW"/>
              <a:t>+c</a:t>
            </a:r>
            <a:r>
              <a:rPr lang="en-US" altLang="zh-TW" baseline="-25000"/>
              <a:t>2</a:t>
            </a:r>
            <a:r>
              <a:rPr lang="en-US" altLang="zh-TW"/>
              <a:t>n </a:t>
            </a:r>
            <a:r>
              <a:rPr lang="en-US" altLang="zh-TW">
                <a:sym typeface="Symbol" pitchFamily="2" charset="2"/>
              </a:rPr>
              <a:t> </a:t>
            </a:r>
            <a:r>
              <a:rPr lang="en-US" altLang="zh-TW"/>
              <a:t>c</a:t>
            </a:r>
            <a:r>
              <a:rPr lang="en-US" altLang="zh-TW" baseline="-25000"/>
              <a:t>3</a:t>
            </a:r>
            <a:r>
              <a:rPr lang="en-US" altLang="zh-TW"/>
              <a:t>n for n </a:t>
            </a:r>
            <a:r>
              <a:rPr lang="en-US" altLang="zh-TW">
                <a:sym typeface="Symbol" pitchFamily="2" charset="2"/>
              </a:rPr>
              <a:t> 98</a:t>
            </a:r>
          </a:p>
          <a:p>
            <a:pPr lvl="2" eaLnBrk="1" hangingPunct="1"/>
            <a:r>
              <a:rPr lang="en-US" altLang="zh-TW">
                <a:sym typeface="Symbol" pitchFamily="2" charset="2"/>
              </a:rPr>
              <a:t>c</a:t>
            </a:r>
            <a:r>
              <a:rPr lang="en-US" altLang="zh-TW" baseline="-25000">
                <a:sym typeface="Symbol" pitchFamily="2" charset="2"/>
              </a:rPr>
              <a:t>1</a:t>
            </a:r>
            <a:r>
              <a:rPr lang="en-US" altLang="zh-TW">
                <a:sym typeface="Symbol" pitchFamily="2" charset="2"/>
              </a:rPr>
              <a:t>=1, c</a:t>
            </a:r>
            <a:r>
              <a:rPr lang="en-US" altLang="zh-TW" baseline="-25000">
                <a:sym typeface="Symbol" pitchFamily="2" charset="2"/>
              </a:rPr>
              <a:t>2</a:t>
            </a:r>
            <a:r>
              <a:rPr lang="en-US" altLang="zh-TW">
                <a:sym typeface="Symbol" pitchFamily="2" charset="2"/>
              </a:rPr>
              <a:t>=2, c</a:t>
            </a:r>
            <a:r>
              <a:rPr lang="en-US" altLang="zh-TW" baseline="-25000">
                <a:sym typeface="Symbol" pitchFamily="2" charset="2"/>
              </a:rPr>
              <a:t>3</a:t>
            </a:r>
            <a:r>
              <a:rPr lang="en-US" altLang="zh-TW">
                <a:sym typeface="Symbol" pitchFamily="2" charset="2"/>
              </a:rPr>
              <a:t>=1000 --&gt; </a:t>
            </a:r>
            <a:r>
              <a:rPr lang="en-US" altLang="zh-TW"/>
              <a:t>c</a:t>
            </a:r>
            <a:r>
              <a:rPr lang="en-US" altLang="zh-TW" baseline="-25000"/>
              <a:t>1</a:t>
            </a:r>
            <a:r>
              <a:rPr lang="en-US" altLang="zh-TW"/>
              <a:t>n</a:t>
            </a:r>
            <a:r>
              <a:rPr lang="en-US" altLang="zh-TW" baseline="30000"/>
              <a:t>2</a:t>
            </a:r>
            <a:r>
              <a:rPr lang="en-US" altLang="zh-TW"/>
              <a:t>+c</a:t>
            </a:r>
            <a:r>
              <a:rPr lang="en-US" altLang="zh-TW" baseline="-25000"/>
              <a:t>2</a:t>
            </a:r>
            <a:r>
              <a:rPr lang="en-US" altLang="zh-TW"/>
              <a:t>n </a:t>
            </a:r>
            <a:r>
              <a:rPr lang="en-US" altLang="zh-TW">
                <a:sym typeface="Symbol" pitchFamily="2" charset="2"/>
              </a:rPr>
              <a:t> </a:t>
            </a:r>
            <a:r>
              <a:rPr lang="en-US" altLang="zh-TW"/>
              <a:t>c</a:t>
            </a:r>
            <a:r>
              <a:rPr lang="en-US" altLang="zh-TW" baseline="-25000"/>
              <a:t>3</a:t>
            </a:r>
            <a:r>
              <a:rPr lang="en-US" altLang="zh-TW"/>
              <a:t>n for n </a:t>
            </a:r>
            <a:r>
              <a:rPr lang="en-US" altLang="zh-TW">
                <a:sym typeface="Symbol" pitchFamily="2" charset="2"/>
              </a:rPr>
              <a:t> 998</a:t>
            </a:r>
          </a:p>
          <a:p>
            <a:pPr lvl="1" eaLnBrk="1" hangingPunct="1"/>
            <a:r>
              <a:rPr lang="en-US" altLang="zh-TW">
                <a:sym typeface="Symbol" pitchFamily="2" charset="2"/>
              </a:rPr>
              <a:t>break even point</a:t>
            </a:r>
          </a:p>
          <a:p>
            <a:pPr lvl="2" eaLnBrk="1" hangingPunct="1"/>
            <a:r>
              <a:rPr lang="en-US" altLang="zh-TW">
                <a:sym typeface="Symbol" pitchFamily="2" charset="2"/>
              </a:rPr>
              <a:t>no matter what the values of c1, c2, and c3, the n beyond which </a:t>
            </a:r>
            <a:r>
              <a:rPr lang="en-US" altLang="zh-TW"/>
              <a:t>c</a:t>
            </a:r>
            <a:r>
              <a:rPr lang="en-US" altLang="zh-TW" baseline="-25000"/>
              <a:t>3</a:t>
            </a:r>
            <a:r>
              <a:rPr lang="en-US" altLang="zh-TW"/>
              <a:t>n is always faster than c</a:t>
            </a:r>
            <a:r>
              <a:rPr lang="en-US" altLang="zh-TW" baseline="-25000"/>
              <a:t>1</a:t>
            </a:r>
            <a:r>
              <a:rPr lang="en-US" altLang="zh-TW"/>
              <a:t>n</a:t>
            </a:r>
            <a:r>
              <a:rPr lang="en-US" altLang="zh-TW" baseline="30000"/>
              <a:t>2</a:t>
            </a:r>
            <a:r>
              <a:rPr lang="en-US" altLang="zh-TW"/>
              <a:t>+c</a:t>
            </a:r>
            <a:r>
              <a:rPr lang="en-US" altLang="zh-TW" baseline="-25000"/>
              <a:t>2</a:t>
            </a:r>
            <a:r>
              <a:rPr lang="en-US" altLang="zh-TW"/>
              <a:t>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頁尾版面配置區 5">
            <a:extLst>
              <a:ext uri="{FF2B5EF4-FFF2-40B4-BE49-F238E27FC236}">
                <a16:creationId xmlns:a16="http://schemas.microsoft.com/office/drawing/2014/main" id="{280E4FD2-3BB7-5446-92FC-EA9D9449A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18434" name="投影片編號版面配置區 6">
            <a:extLst>
              <a:ext uri="{FF2B5EF4-FFF2-40B4-BE49-F238E27FC236}">
                <a16:creationId xmlns:a16="http://schemas.microsoft.com/office/drawing/2014/main" id="{EA256D98-E76D-E54D-A37C-3228AFC9E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1DBD1098-A7DC-C84D-B0B5-F7F8FC6A780C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</a:t>
            </a:fld>
            <a:endParaRPr lang="en-US" altLang="zh-TW" sz="1400"/>
          </a:p>
        </p:txBody>
      </p:sp>
      <p:sp>
        <p:nvSpPr>
          <p:cNvPr id="18435" name="Rectangle 1026">
            <a:extLst>
              <a:ext uri="{FF2B5EF4-FFF2-40B4-BE49-F238E27FC236}">
                <a16:creationId xmlns:a16="http://schemas.microsoft.com/office/drawing/2014/main" id="{91ABA999-620D-3940-AEE4-A91BB41172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-100013"/>
            <a:ext cx="7772400" cy="1143001"/>
          </a:xfrm>
        </p:spPr>
        <p:txBody>
          <a:bodyPr/>
          <a:lstStyle/>
          <a:p>
            <a:pPr algn="ctr" eaLnBrk="1" hangingPunct="1"/>
            <a:r>
              <a:rPr lang="en-US" altLang="zh-TW"/>
              <a:t>Specification vs. Implementation</a:t>
            </a:r>
          </a:p>
        </p:txBody>
      </p:sp>
      <p:sp>
        <p:nvSpPr>
          <p:cNvPr id="18436" name="Rectangle 1027">
            <a:extLst>
              <a:ext uri="{FF2B5EF4-FFF2-40B4-BE49-F238E27FC236}">
                <a16:creationId xmlns:a16="http://schemas.microsoft.com/office/drawing/2014/main" id="{964502A2-EA6A-1E42-ABBF-6A3B89511164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173163" y="1196975"/>
            <a:ext cx="7772400" cy="1981200"/>
          </a:xfrm>
        </p:spPr>
        <p:txBody>
          <a:bodyPr/>
          <a:lstStyle/>
          <a:p>
            <a:pPr eaLnBrk="1" hangingPunct="1"/>
            <a:r>
              <a:rPr lang="en-US" altLang="zh-TW" sz="2800"/>
              <a:t>Operation specification</a:t>
            </a:r>
          </a:p>
          <a:p>
            <a:pPr lvl="1" eaLnBrk="1" hangingPunct="1"/>
            <a:r>
              <a:rPr lang="en-US" altLang="zh-TW" sz="2400"/>
              <a:t>function name</a:t>
            </a:r>
          </a:p>
          <a:p>
            <a:pPr lvl="1" eaLnBrk="1" hangingPunct="1"/>
            <a:r>
              <a:rPr lang="en-US" altLang="zh-TW" sz="2400"/>
              <a:t>the types of arguments</a:t>
            </a:r>
          </a:p>
          <a:p>
            <a:pPr lvl="1" eaLnBrk="1" hangingPunct="1"/>
            <a:r>
              <a:rPr lang="en-US" altLang="zh-TW" sz="2400"/>
              <a:t>the type of the results</a:t>
            </a:r>
          </a:p>
          <a:p>
            <a:pPr eaLnBrk="1" hangingPunct="1"/>
            <a:r>
              <a:rPr lang="en-US" altLang="zh-TW" sz="2800">
                <a:solidFill>
                  <a:srgbClr val="C00000"/>
                </a:solidFill>
              </a:rPr>
              <a:t>Implementation independent</a:t>
            </a:r>
          </a:p>
          <a:p>
            <a:pPr eaLnBrk="1" hangingPunct="1"/>
            <a:r>
              <a:rPr lang="en-US" altLang="zh-TW" sz="2800"/>
              <a:t>Function Types</a:t>
            </a:r>
          </a:p>
          <a:p>
            <a:pPr lvl="1" eaLnBrk="1" hangingPunct="1"/>
            <a:r>
              <a:rPr lang="en-US" altLang="zh-TW" sz="2400"/>
              <a:t>Creator/Constructor: </a:t>
            </a:r>
            <a:r>
              <a:rPr lang="en-US" altLang="zh-TW" sz="2400">
                <a:solidFill>
                  <a:srgbClr val="00B050"/>
                </a:solidFill>
              </a:rPr>
              <a:t>create a new instance</a:t>
            </a:r>
          </a:p>
          <a:p>
            <a:pPr lvl="1" eaLnBrk="1" hangingPunct="1"/>
            <a:r>
              <a:rPr lang="en-US" altLang="zh-TW" sz="2400"/>
              <a:t>Transformer: </a:t>
            </a:r>
            <a:r>
              <a:rPr lang="en-US" altLang="zh-TW" sz="2400">
                <a:solidFill>
                  <a:srgbClr val="00B050"/>
                </a:solidFill>
              </a:rPr>
              <a:t>create an instance by existing instances</a:t>
            </a:r>
          </a:p>
          <a:p>
            <a:pPr lvl="1" eaLnBrk="1" hangingPunct="1"/>
            <a:r>
              <a:rPr lang="en-US" altLang="zh-TW" sz="2400"/>
              <a:t>Observer/Reporter: </a:t>
            </a:r>
            <a:r>
              <a:rPr lang="en-US" altLang="zh-TW" sz="2400">
                <a:solidFill>
                  <a:srgbClr val="00B050"/>
                </a:solidFill>
              </a:rPr>
              <a:t>provide information without changing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頁尾版面配置區 5">
            <a:extLst>
              <a:ext uri="{FF2B5EF4-FFF2-40B4-BE49-F238E27FC236}">
                <a16:creationId xmlns:a16="http://schemas.microsoft.com/office/drawing/2014/main" id="{01BD90A7-9645-8B4C-BC38-04D2A4C48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57346" name="投影片編號版面配置區 6">
            <a:extLst>
              <a:ext uri="{FF2B5EF4-FFF2-40B4-BE49-F238E27FC236}">
                <a16:creationId xmlns:a16="http://schemas.microsoft.com/office/drawing/2014/main" id="{22823BB0-82E7-2740-B2C3-27A8CE2F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89A5678F-01E5-4048-9D40-0CAF761621F0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40</a:t>
            </a:fld>
            <a:endParaRPr lang="en-US" altLang="zh-TW" sz="1400"/>
          </a:p>
        </p:txBody>
      </p:sp>
      <p:sp>
        <p:nvSpPr>
          <p:cNvPr id="57347" name="Rectangle 2">
            <a:extLst>
              <a:ext uri="{FF2B5EF4-FFF2-40B4-BE49-F238E27FC236}">
                <a16:creationId xmlns:a16="http://schemas.microsoft.com/office/drawing/2014/main" id="{5B99F1E6-0171-5149-A7A6-04266ACD39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TW"/>
              <a:t>Asymptotic Notation (O)</a:t>
            </a:r>
          </a:p>
        </p:txBody>
      </p:sp>
      <p:sp>
        <p:nvSpPr>
          <p:cNvPr id="57348" name="Rectangle 3">
            <a:extLst>
              <a:ext uri="{FF2B5EF4-FFF2-40B4-BE49-F238E27FC236}">
                <a16:creationId xmlns:a16="http://schemas.microsoft.com/office/drawing/2014/main" id="{7BE2B8C9-E2BD-C441-87FF-BEB6B628C04F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/>
            <a:r>
              <a:rPr lang="en-US" altLang="zh-TW" sz="2800" dirty="0"/>
              <a:t>Definition [Big “oh”]</a:t>
            </a:r>
            <a:br>
              <a:rPr lang="en-US" altLang="zh-TW" sz="2800" dirty="0"/>
            </a:br>
            <a:r>
              <a:rPr lang="en-US" altLang="zh-TW" sz="2800" i="1" dirty="0"/>
              <a:t>f </a:t>
            </a:r>
            <a:r>
              <a:rPr lang="en-US" altLang="zh-TW" sz="2800" dirty="0"/>
              <a:t>(</a:t>
            </a:r>
            <a:r>
              <a:rPr lang="en-US" altLang="zh-TW" sz="2800" i="1" dirty="0"/>
              <a:t>n</a:t>
            </a:r>
            <a:r>
              <a:rPr lang="en-US" altLang="zh-TW" sz="2800" dirty="0"/>
              <a:t>) = O(</a:t>
            </a:r>
            <a:r>
              <a:rPr lang="en-US" altLang="zh-TW" sz="2800" i="1" dirty="0"/>
              <a:t>g </a:t>
            </a:r>
            <a:r>
              <a:rPr lang="en-US" altLang="zh-TW" sz="2800" dirty="0"/>
              <a:t>(</a:t>
            </a:r>
            <a:r>
              <a:rPr lang="en-US" altLang="zh-TW" sz="2800" i="1" dirty="0"/>
              <a:t>n</a:t>
            </a:r>
            <a:r>
              <a:rPr lang="en-US" altLang="zh-TW" sz="2800" dirty="0"/>
              <a:t>))</a:t>
            </a:r>
            <a:r>
              <a:rPr lang="en-US" altLang="zh-TW" sz="2800" i="1" dirty="0"/>
              <a:t> </a:t>
            </a:r>
            <a:r>
              <a:rPr lang="en-US" altLang="zh-TW" sz="2800" dirty="0" err="1"/>
              <a:t>iff</a:t>
            </a:r>
            <a:r>
              <a:rPr lang="en-US" altLang="zh-TW" sz="2800" dirty="0"/>
              <a:t> there </a:t>
            </a:r>
            <a:r>
              <a:rPr lang="en-US" altLang="zh-TW" sz="2800" dirty="0">
                <a:solidFill>
                  <a:srgbClr val="C00000"/>
                </a:solidFill>
              </a:rPr>
              <a:t>exist positive constants </a:t>
            </a:r>
            <a:r>
              <a:rPr lang="en-US" altLang="zh-TW" sz="2800" i="1" dirty="0">
                <a:solidFill>
                  <a:srgbClr val="C00000"/>
                </a:solidFill>
              </a:rPr>
              <a:t>c</a:t>
            </a:r>
            <a:r>
              <a:rPr lang="en-US" altLang="zh-TW" sz="2800" dirty="0">
                <a:solidFill>
                  <a:srgbClr val="C00000"/>
                </a:solidFill>
              </a:rPr>
              <a:t> and </a:t>
            </a:r>
            <a:r>
              <a:rPr lang="en-US" altLang="zh-TW" sz="2800" i="1" dirty="0">
                <a:solidFill>
                  <a:srgbClr val="C00000"/>
                </a:solidFill>
              </a:rPr>
              <a:t>n</a:t>
            </a:r>
            <a:r>
              <a:rPr lang="en-US" altLang="zh-TW" sz="2800" i="1" baseline="-25000" dirty="0">
                <a:solidFill>
                  <a:srgbClr val="C00000"/>
                </a:solidFill>
              </a:rPr>
              <a:t>0</a:t>
            </a:r>
            <a:r>
              <a:rPr lang="en-US" altLang="zh-TW" sz="2800" dirty="0">
                <a:solidFill>
                  <a:srgbClr val="C00000"/>
                </a:solidFill>
              </a:rPr>
              <a:t> </a:t>
            </a:r>
            <a:r>
              <a:rPr lang="en-US" altLang="zh-TW" sz="2800" dirty="0"/>
              <a:t>such that </a:t>
            </a:r>
            <a:r>
              <a:rPr lang="en-US" altLang="zh-TW" sz="2800" i="1" dirty="0"/>
              <a:t>f</a:t>
            </a:r>
            <a:r>
              <a:rPr lang="en-US" altLang="zh-TW" sz="2800" dirty="0"/>
              <a:t> (</a:t>
            </a:r>
            <a:r>
              <a:rPr lang="en-US" altLang="zh-TW" sz="2800" i="1" dirty="0"/>
              <a:t>n</a:t>
            </a:r>
            <a:r>
              <a:rPr lang="en-US" altLang="zh-TW" sz="2800" dirty="0"/>
              <a:t>) </a:t>
            </a:r>
            <a:r>
              <a:rPr lang="en-US" altLang="zh-TW" sz="2800" dirty="0">
                <a:sym typeface="Symbol" pitchFamily="2" charset="2"/>
              </a:rPr>
              <a:t> </a:t>
            </a:r>
            <a:r>
              <a:rPr lang="en-US" altLang="zh-TW" sz="2800" i="1" dirty="0">
                <a:sym typeface="Symbol" pitchFamily="2" charset="2"/>
              </a:rPr>
              <a:t>cg </a:t>
            </a:r>
            <a:r>
              <a:rPr lang="en-US" altLang="zh-TW" sz="2800" dirty="0">
                <a:sym typeface="Symbol" pitchFamily="2" charset="2"/>
              </a:rPr>
              <a:t>(</a:t>
            </a:r>
            <a:r>
              <a:rPr lang="en-US" altLang="zh-TW" sz="2800" i="1" dirty="0">
                <a:sym typeface="Symbol" pitchFamily="2" charset="2"/>
              </a:rPr>
              <a:t>n</a:t>
            </a:r>
            <a:r>
              <a:rPr lang="en-US" altLang="zh-TW" sz="2800" dirty="0">
                <a:sym typeface="Symbol" pitchFamily="2" charset="2"/>
              </a:rPr>
              <a:t>) for all </a:t>
            </a:r>
            <a:r>
              <a:rPr lang="en-US" altLang="zh-TW" sz="2800" i="1" dirty="0">
                <a:sym typeface="Symbol" pitchFamily="2" charset="2"/>
              </a:rPr>
              <a:t>n</a:t>
            </a:r>
            <a:r>
              <a:rPr lang="en-US" altLang="zh-TW" sz="2800" dirty="0">
                <a:sym typeface="Symbol" pitchFamily="2" charset="2"/>
              </a:rPr>
              <a:t>, </a:t>
            </a:r>
            <a:r>
              <a:rPr lang="en-US" altLang="zh-TW" sz="2800" i="1" dirty="0">
                <a:solidFill>
                  <a:srgbClr val="C00000"/>
                </a:solidFill>
                <a:sym typeface="Symbol" pitchFamily="2" charset="2"/>
              </a:rPr>
              <a:t>n</a:t>
            </a:r>
            <a:r>
              <a:rPr lang="en-US" altLang="zh-TW" sz="2800" dirty="0">
                <a:solidFill>
                  <a:srgbClr val="C00000"/>
                </a:solidFill>
                <a:sym typeface="Symbol" pitchFamily="2" charset="2"/>
              </a:rPr>
              <a:t>  </a:t>
            </a:r>
            <a:r>
              <a:rPr lang="en-US" altLang="zh-TW" sz="2800" i="1" dirty="0">
                <a:solidFill>
                  <a:srgbClr val="C00000"/>
                </a:solidFill>
                <a:sym typeface="Symbol" pitchFamily="2" charset="2"/>
              </a:rPr>
              <a:t>n</a:t>
            </a:r>
            <a:r>
              <a:rPr lang="en-US" altLang="zh-TW" sz="2800" i="1" baseline="-25000" dirty="0">
                <a:solidFill>
                  <a:srgbClr val="C00000"/>
                </a:solidFill>
                <a:sym typeface="Symbol" pitchFamily="2" charset="2"/>
              </a:rPr>
              <a:t>0</a:t>
            </a:r>
            <a:r>
              <a:rPr lang="en-US" altLang="zh-TW" sz="2800" dirty="0">
                <a:sym typeface="Symbol" pitchFamily="2" charset="2"/>
              </a:rPr>
              <a:t>.</a:t>
            </a:r>
            <a:endParaRPr lang="en-US" altLang="zh-TW" sz="2800" dirty="0"/>
          </a:p>
          <a:p>
            <a:pPr eaLnBrk="1" hangingPunct="1"/>
            <a:r>
              <a:rPr lang="en-US" altLang="zh-TW" sz="2800" dirty="0"/>
              <a:t>Examples</a:t>
            </a:r>
          </a:p>
          <a:p>
            <a:pPr lvl="1" eaLnBrk="1" hangingPunct="1"/>
            <a:r>
              <a:rPr lang="en-US" altLang="zh-TW" sz="2400" dirty="0"/>
              <a:t>3n+2=O(n)	          /* 3n+2</a:t>
            </a:r>
            <a:r>
              <a:rPr lang="en-US" altLang="zh-TW" sz="2400" dirty="0">
                <a:sym typeface="Symbol" pitchFamily="2" charset="2"/>
              </a:rPr>
              <a:t>4n for n2 */</a:t>
            </a:r>
          </a:p>
          <a:p>
            <a:pPr lvl="1" eaLnBrk="1" hangingPunct="1"/>
            <a:r>
              <a:rPr lang="en-US" altLang="zh-TW" sz="2400" dirty="0">
                <a:sym typeface="Symbol" pitchFamily="2" charset="2"/>
              </a:rPr>
              <a:t>3n+3=O(n)	          /* 3n+34n for n3 */</a:t>
            </a:r>
          </a:p>
          <a:p>
            <a:pPr lvl="1" eaLnBrk="1" hangingPunct="1"/>
            <a:r>
              <a:rPr lang="en-US" altLang="zh-TW" sz="2400" dirty="0">
                <a:sym typeface="Symbol" pitchFamily="2" charset="2"/>
              </a:rPr>
              <a:t>100n+6=O(n)	          /* 100n+6101n for n10 */</a:t>
            </a:r>
          </a:p>
          <a:p>
            <a:pPr lvl="1" eaLnBrk="1" hangingPunct="1"/>
            <a:r>
              <a:rPr lang="en-US" altLang="zh-TW" sz="2400" dirty="0">
                <a:sym typeface="Symbol" pitchFamily="2" charset="2"/>
              </a:rPr>
              <a:t>10n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+4n+2=O(n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)       /* 10n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+4n+211n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 for n5 */</a:t>
            </a:r>
          </a:p>
          <a:p>
            <a:pPr lvl="1" eaLnBrk="1" hangingPunct="1"/>
            <a:r>
              <a:rPr lang="en-US" altLang="zh-TW" sz="2400" dirty="0">
                <a:sym typeface="Symbol" pitchFamily="2" charset="2"/>
              </a:rPr>
              <a:t>6*2</a:t>
            </a:r>
            <a:r>
              <a:rPr lang="en-US" altLang="zh-TW" sz="2400" baseline="30000" dirty="0">
                <a:sym typeface="Symbol" pitchFamily="2" charset="2"/>
              </a:rPr>
              <a:t>n</a:t>
            </a:r>
            <a:r>
              <a:rPr lang="en-US" altLang="zh-TW" sz="2400" dirty="0">
                <a:sym typeface="Symbol" pitchFamily="2" charset="2"/>
              </a:rPr>
              <a:t>+n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=O(2</a:t>
            </a:r>
            <a:r>
              <a:rPr lang="en-US" altLang="zh-TW" sz="2400" baseline="30000" dirty="0">
                <a:sym typeface="Symbol" pitchFamily="2" charset="2"/>
              </a:rPr>
              <a:t>n</a:t>
            </a:r>
            <a:r>
              <a:rPr lang="en-US" altLang="zh-TW" sz="2400" dirty="0">
                <a:sym typeface="Symbol" pitchFamily="2" charset="2"/>
              </a:rPr>
              <a:t>)            /* 6*2</a:t>
            </a:r>
            <a:r>
              <a:rPr lang="en-US" altLang="zh-TW" sz="2400" baseline="30000" dirty="0">
                <a:sym typeface="Symbol" pitchFamily="2" charset="2"/>
              </a:rPr>
              <a:t>n</a:t>
            </a:r>
            <a:r>
              <a:rPr lang="en-US" altLang="zh-TW" sz="2400" dirty="0">
                <a:sym typeface="Symbol" pitchFamily="2" charset="2"/>
              </a:rPr>
              <a:t>+n</a:t>
            </a:r>
            <a:r>
              <a:rPr lang="en-US" altLang="zh-TW" sz="2400" baseline="30000" dirty="0">
                <a:sym typeface="Symbol" pitchFamily="2" charset="2"/>
              </a:rPr>
              <a:t>2 </a:t>
            </a:r>
            <a:r>
              <a:rPr lang="en-US" altLang="zh-TW" sz="2400" dirty="0">
                <a:sym typeface="Symbol" pitchFamily="2" charset="2"/>
              </a:rPr>
              <a:t>7*2</a:t>
            </a:r>
            <a:r>
              <a:rPr lang="en-US" altLang="zh-TW" sz="2400" baseline="30000" dirty="0">
                <a:sym typeface="Symbol" pitchFamily="2" charset="2"/>
              </a:rPr>
              <a:t>n</a:t>
            </a:r>
            <a:r>
              <a:rPr lang="en-US" altLang="zh-TW" sz="2400" dirty="0">
                <a:sym typeface="Symbol" pitchFamily="2" charset="2"/>
              </a:rPr>
              <a:t> for n4 */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頁尾版面配置區 3">
            <a:extLst>
              <a:ext uri="{FF2B5EF4-FFF2-40B4-BE49-F238E27FC236}">
                <a16:creationId xmlns:a16="http://schemas.microsoft.com/office/drawing/2014/main" id="{9DB756DE-CC15-244B-8B9F-C5042C3E5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58370" name="投影片編號版面配置區 4">
            <a:extLst>
              <a:ext uri="{FF2B5EF4-FFF2-40B4-BE49-F238E27FC236}">
                <a16:creationId xmlns:a16="http://schemas.microsoft.com/office/drawing/2014/main" id="{042BAD76-2EC1-D446-A1BF-E5DEBC9D5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2EB6689A-5614-DD48-B575-BC6F022B030A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41</a:t>
            </a:fld>
            <a:endParaRPr lang="en-US" altLang="zh-TW" sz="1400"/>
          </a:p>
        </p:txBody>
      </p:sp>
      <p:sp>
        <p:nvSpPr>
          <p:cNvPr id="58371" name="Rectangle 2">
            <a:extLst>
              <a:ext uri="{FF2B5EF4-FFF2-40B4-BE49-F238E27FC236}">
                <a16:creationId xmlns:a16="http://schemas.microsoft.com/office/drawing/2014/main" id="{F510CD90-0F81-BB48-9F83-27DB75CE5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90805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*Figure 1.5:</a:t>
            </a:r>
            <a:r>
              <a:rPr lang="en-US" altLang="zh-TW" sz="2000" u="sng"/>
              <a:t> Time Complexity of Matrix Addtion (p. 38)</a:t>
            </a:r>
            <a:r>
              <a:rPr lang="en-US" altLang="zh-TW" sz="2000" b="1" u="sng"/>
              <a:t> </a:t>
            </a:r>
          </a:p>
        </p:txBody>
      </p:sp>
      <p:graphicFrame>
        <p:nvGraphicFramePr>
          <p:cNvPr id="58372" name="Object 3">
            <a:extLst>
              <a:ext uri="{FF2B5EF4-FFF2-40B4-BE49-F238E27FC236}">
                <a16:creationId xmlns:a16="http://schemas.microsoft.com/office/drawing/2014/main" id="{9062CB99-554D-5A49-8705-2AEBCA42D4D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06500" y="1916113"/>
          <a:ext cx="7502525" cy="3990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3" name="文件" r:id="rId3" imgW="7594600" imgH="4076700" progId="Word.Document.8">
                  <p:embed/>
                </p:oleObj>
              </mc:Choice>
              <mc:Fallback>
                <p:oleObj name="文件" r:id="rId3" imgW="7594600" imgH="4076700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06500" y="1916113"/>
                        <a:ext cx="7502525" cy="3990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373" name="Text Box 4">
            <a:extLst>
              <a:ext uri="{FF2B5EF4-FFF2-40B4-BE49-F238E27FC236}">
                <a16:creationId xmlns:a16="http://schemas.microsoft.com/office/drawing/2014/main" id="{5DA027D1-EF33-7E4E-A5FE-DF198B24C1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775" y="165100"/>
            <a:ext cx="4514850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>
                <a:solidFill>
                  <a:srgbClr val="CC3300"/>
                </a:solidFill>
              </a:rPr>
              <a:t>Example: Matrix Addition</a:t>
            </a:r>
          </a:p>
        </p:txBody>
      </p:sp>
    </p:spTree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投影片編號版面配置區 6">
            <a:extLst>
              <a:ext uri="{FF2B5EF4-FFF2-40B4-BE49-F238E27FC236}">
                <a16:creationId xmlns:a16="http://schemas.microsoft.com/office/drawing/2014/main" id="{2E43A8B1-8E8A-BE48-9D6C-E9D66640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EF58176-C0F8-9147-AF03-75E79C860FC9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42</a:t>
            </a:fld>
            <a:endParaRPr lang="en-US" altLang="zh-TW" sz="1400"/>
          </a:p>
        </p:txBody>
      </p:sp>
      <p:sp>
        <p:nvSpPr>
          <p:cNvPr id="59394" name="Rectangle 1027">
            <a:extLst>
              <a:ext uri="{FF2B5EF4-FFF2-40B4-BE49-F238E27FC236}">
                <a16:creationId xmlns:a16="http://schemas.microsoft.com/office/drawing/2014/main" id="{7C345710-3B26-C641-87A7-C014FCCD50EB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119188" y="1377950"/>
            <a:ext cx="8207375" cy="1981200"/>
          </a:xfrm>
        </p:spPr>
        <p:txBody>
          <a:bodyPr/>
          <a:lstStyle/>
          <a:p>
            <a:r>
              <a:rPr lang="en-US" altLang="zh-TW" sz="2800"/>
              <a:t>Hypothesis: we know how to sort </a:t>
            </a:r>
            <a:r>
              <a:rPr lang="en-US" altLang="zh-TW" sz="2800">
                <a:solidFill>
                  <a:srgbClr val="C00000"/>
                </a:solidFill>
              </a:rPr>
              <a:t>k-1 elements</a:t>
            </a:r>
          </a:p>
          <a:p>
            <a:r>
              <a:rPr lang="en-US" altLang="zh-TW" sz="2800"/>
              <a:t>Induction on a special </a:t>
            </a:r>
            <a:r>
              <a:rPr lang="en-US" altLang="zh-TW" sz="2800">
                <a:solidFill>
                  <a:srgbClr val="00B050"/>
                </a:solidFill>
              </a:rPr>
              <a:t>k-th element</a:t>
            </a:r>
          </a:p>
          <a:p>
            <a:pPr lvl="1"/>
            <a:r>
              <a:rPr lang="en-US" altLang="zh-TW" sz="2400"/>
              <a:t>Given sorted k-1 elements</a:t>
            </a:r>
          </a:p>
          <a:p>
            <a:pPr lvl="1"/>
            <a:r>
              <a:rPr lang="en-US" altLang="zh-TW" sz="2400"/>
              <a:t>Select the minimal element from unsorted as the n-th element by scanning the n-(k-1) sorted elements</a:t>
            </a:r>
          </a:p>
          <a:p>
            <a:pPr lvl="1"/>
            <a:r>
              <a:rPr lang="en-US" altLang="zh-TW" sz="2400"/>
              <a:t>Put in correct place by swapping</a:t>
            </a:r>
          </a:p>
        </p:txBody>
      </p: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EA35DA73-26FE-B24F-87B0-7C21B1F705DD}"/>
              </a:ext>
            </a:extLst>
          </p:cNvPr>
          <p:cNvGraphicFramePr>
            <a:graphicFrameLocks noGrp="1"/>
          </p:cNvGraphicFramePr>
          <p:nvPr/>
        </p:nvGraphicFramePr>
        <p:xfrm>
          <a:off x="1851025" y="5224463"/>
          <a:ext cx="2689224" cy="371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306">
                  <a:extLst>
                    <a:ext uri="{9D8B030D-6E8A-4147-A177-3AD203B41FA5}">
                      <a16:colId xmlns:a16="http://schemas.microsoft.com/office/drawing/2014/main" val="1559402600"/>
                    </a:ext>
                  </a:extLst>
                </a:gridCol>
                <a:gridCol w="672306">
                  <a:extLst>
                    <a:ext uri="{9D8B030D-6E8A-4147-A177-3AD203B41FA5}">
                      <a16:colId xmlns:a16="http://schemas.microsoft.com/office/drawing/2014/main" val="1236818095"/>
                    </a:ext>
                  </a:extLst>
                </a:gridCol>
                <a:gridCol w="672306">
                  <a:extLst>
                    <a:ext uri="{9D8B030D-6E8A-4147-A177-3AD203B41FA5}">
                      <a16:colId xmlns:a16="http://schemas.microsoft.com/office/drawing/2014/main" val="605851257"/>
                    </a:ext>
                  </a:extLst>
                </a:gridCol>
                <a:gridCol w="672306">
                  <a:extLst>
                    <a:ext uri="{9D8B030D-6E8A-4147-A177-3AD203B41FA5}">
                      <a16:colId xmlns:a16="http://schemas.microsoft.com/office/drawing/2014/main" val="135718077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83" marR="91483" marT="45798" marB="45798"/>
                </a:tc>
                <a:tc>
                  <a:txBody>
                    <a:bodyPr/>
                    <a:lstStyle/>
                    <a:p>
                      <a:endParaRPr lang="zh-TW" altLang="en-US" sz="1800"/>
                    </a:p>
                  </a:txBody>
                  <a:tcPr marL="91483" marR="91483" marT="45798" marB="45798"/>
                </a:tc>
                <a:tc>
                  <a:txBody>
                    <a:bodyPr/>
                    <a:lstStyle/>
                    <a:p>
                      <a:endParaRPr lang="zh-TW" altLang="en-US" sz="1800"/>
                    </a:p>
                  </a:txBody>
                  <a:tcPr marL="91483" marR="91483" marT="45798" marB="45798"/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83" marR="91483" marT="45798" marB="45798"/>
                </a:tc>
                <a:extLst>
                  <a:ext uri="{0D108BD9-81ED-4DB2-BD59-A6C34878D82A}">
                    <a16:rowId xmlns:a16="http://schemas.microsoft.com/office/drawing/2014/main" val="108678428"/>
                  </a:ext>
                </a:extLst>
              </a:tr>
            </a:tbl>
          </a:graphicData>
        </a:graphic>
      </p:graphicFrame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482B0151-5511-BB4D-940C-B643F5C2948D}"/>
              </a:ext>
            </a:extLst>
          </p:cNvPr>
          <p:cNvGraphicFramePr>
            <a:graphicFrameLocks noGrp="1"/>
          </p:cNvGraphicFramePr>
          <p:nvPr/>
        </p:nvGraphicFramePr>
        <p:xfrm>
          <a:off x="4716463" y="5229225"/>
          <a:ext cx="2687636" cy="3654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1909">
                  <a:extLst>
                    <a:ext uri="{9D8B030D-6E8A-4147-A177-3AD203B41FA5}">
                      <a16:colId xmlns:a16="http://schemas.microsoft.com/office/drawing/2014/main" val="1559402600"/>
                    </a:ext>
                  </a:extLst>
                </a:gridCol>
                <a:gridCol w="671909">
                  <a:extLst>
                    <a:ext uri="{9D8B030D-6E8A-4147-A177-3AD203B41FA5}">
                      <a16:colId xmlns:a16="http://schemas.microsoft.com/office/drawing/2014/main" val="1236818095"/>
                    </a:ext>
                  </a:extLst>
                </a:gridCol>
                <a:gridCol w="671909">
                  <a:extLst>
                    <a:ext uri="{9D8B030D-6E8A-4147-A177-3AD203B41FA5}">
                      <a16:colId xmlns:a16="http://schemas.microsoft.com/office/drawing/2014/main" val="605851257"/>
                    </a:ext>
                  </a:extLst>
                </a:gridCol>
                <a:gridCol w="671909">
                  <a:extLst>
                    <a:ext uri="{9D8B030D-6E8A-4147-A177-3AD203B41FA5}">
                      <a16:colId xmlns:a16="http://schemas.microsoft.com/office/drawing/2014/main" val="1357180771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29" marR="91429" marT="45581" marB="45581"/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29" marR="91429" marT="45581" marB="45581"/>
                </a:tc>
                <a:tc>
                  <a:txBody>
                    <a:bodyPr/>
                    <a:lstStyle/>
                    <a:p>
                      <a:r>
                        <a:rPr lang="en-US" altLang="zh-TW" sz="1800" dirty="0"/>
                        <a:t>min</a:t>
                      </a:r>
                      <a:endParaRPr lang="zh-TW" altLang="en-US" sz="1800" dirty="0"/>
                    </a:p>
                  </a:txBody>
                  <a:tcPr marL="91429" marR="91429" marT="45581" marB="45581"/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1429" marR="91429" marT="45581" marB="45581"/>
                </a:tc>
                <a:extLst>
                  <a:ext uri="{0D108BD9-81ED-4DB2-BD59-A6C34878D82A}">
                    <a16:rowId xmlns:a16="http://schemas.microsoft.com/office/drawing/2014/main" val="108678428"/>
                  </a:ext>
                </a:extLst>
              </a:tr>
            </a:tbl>
          </a:graphicData>
        </a:graphic>
      </p:graphicFrame>
      <p:sp>
        <p:nvSpPr>
          <p:cNvPr id="59419" name="文字方塊 20">
            <a:extLst>
              <a:ext uri="{FF2B5EF4-FFF2-40B4-BE49-F238E27FC236}">
                <a16:creationId xmlns:a16="http://schemas.microsoft.com/office/drawing/2014/main" id="{43531370-8950-EF4C-8C41-7B3E5EAC38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4775" y="5651500"/>
            <a:ext cx="9890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Sorted</a:t>
            </a:r>
            <a:endParaRPr lang="zh-TW" altLang="en-US" sz="2000">
              <a:solidFill>
                <a:srgbClr val="CC3300"/>
              </a:solidFill>
            </a:endParaRPr>
          </a:p>
        </p:txBody>
      </p:sp>
      <p:sp>
        <p:nvSpPr>
          <p:cNvPr id="59420" name="文字方塊 27">
            <a:extLst>
              <a:ext uri="{FF2B5EF4-FFF2-40B4-BE49-F238E27FC236}">
                <a16:creationId xmlns:a16="http://schemas.microsoft.com/office/drawing/2014/main" id="{680BB6AA-C973-2944-AD39-3F3DA6CBF3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3850" y="6153150"/>
            <a:ext cx="13128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Unsorted</a:t>
            </a:r>
            <a:endParaRPr lang="zh-TW" altLang="en-US" sz="2000">
              <a:solidFill>
                <a:srgbClr val="CC3300"/>
              </a:solidFill>
            </a:endParaRPr>
          </a:p>
        </p:txBody>
      </p:sp>
      <p:sp>
        <p:nvSpPr>
          <p:cNvPr id="59421" name="文字方塊 28">
            <a:extLst>
              <a:ext uri="{FF2B5EF4-FFF2-40B4-BE49-F238E27FC236}">
                <a16:creationId xmlns:a16="http://schemas.microsoft.com/office/drawing/2014/main" id="{00868517-60E4-6B4E-B025-897D4AECEF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8350" y="4797425"/>
            <a:ext cx="3397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/>
              <a:t>1</a:t>
            </a:r>
            <a:endParaRPr lang="zh-TW" altLang="en-US" sz="2000"/>
          </a:p>
        </p:txBody>
      </p:sp>
      <p:sp>
        <p:nvSpPr>
          <p:cNvPr id="59422" name="文字方塊 29">
            <a:extLst>
              <a:ext uri="{FF2B5EF4-FFF2-40B4-BE49-F238E27FC236}">
                <a16:creationId xmlns:a16="http://schemas.microsoft.com/office/drawing/2014/main" id="{6CD47DB1-5BEC-BA45-B111-42AC7F243A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7950" y="4808538"/>
            <a:ext cx="338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/>
              <a:t>2</a:t>
            </a:r>
            <a:endParaRPr lang="zh-TW" altLang="en-US" sz="2000"/>
          </a:p>
        </p:txBody>
      </p:sp>
      <p:sp>
        <p:nvSpPr>
          <p:cNvPr id="59423" name="文字方塊 30">
            <a:extLst>
              <a:ext uri="{FF2B5EF4-FFF2-40B4-BE49-F238E27FC236}">
                <a16:creationId xmlns:a16="http://schemas.microsoft.com/office/drawing/2014/main" id="{BDEFA6CD-1F9A-5746-98A0-04AC122D50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9450" y="4808538"/>
            <a:ext cx="4873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/>
              <a:t>…</a:t>
            </a:r>
            <a:endParaRPr lang="zh-TW" altLang="en-US" sz="2000"/>
          </a:p>
        </p:txBody>
      </p:sp>
      <p:sp>
        <p:nvSpPr>
          <p:cNvPr id="59424" name="文字方塊 31">
            <a:extLst>
              <a:ext uri="{FF2B5EF4-FFF2-40B4-BE49-F238E27FC236}">
                <a16:creationId xmlns:a16="http://schemas.microsoft.com/office/drawing/2014/main" id="{C7772DD5-6F6F-0C47-A726-40EC0B07B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43350" y="4808538"/>
            <a:ext cx="6477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/>
              <a:t>k-1</a:t>
            </a:r>
            <a:endParaRPr lang="zh-TW" altLang="en-US" sz="2000"/>
          </a:p>
        </p:txBody>
      </p:sp>
      <p:sp>
        <p:nvSpPr>
          <p:cNvPr id="59425" name="文字方塊 32">
            <a:extLst>
              <a:ext uri="{FF2B5EF4-FFF2-40B4-BE49-F238E27FC236}">
                <a16:creationId xmlns:a16="http://schemas.microsoft.com/office/drawing/2014/main" id="{28A46A44-27C5-F745-A2A7-F2837C4C29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9025" y="4808538"/>
            <a:ext cx="6477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/>
              <a:t>k</a:t>
            </a:r>
            <a:endParaRPr lang="zh-TW" altLang="en-US" sz="2000"/>
          </a:p>
        </p:txBody>
      </p:sp>
      <p:sp>
        <p:nvSpPr>
          <p:cNvPr id="59426" name="文字方塊 33">
            <a:extLst>
              <a:ext uri="{FF2B5EF4-FFF2-40B4-BE49-F238E27FC236}">
                <a16:creationId xmlns:a16="http://schemas.microsoft.com/office/drawing/2014/main" id="{F03AC77F-1A5A-9D49-9F42-078A36A58B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9138" y="4808538"/>
            <a:ext cx="6477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/>
              <a:t>…</a:t>
            </a:r>
            <a:endParaRPr lang="zh-TW" altLang="en-US" sz="2000"/>
          </a:p>
        </p:txBody>
      </p:sp>
      <p:sp>
        <p:nvSpPr>
          <p:cNvPr id="59427" name="文字方塊 34">
            <a:extLst>
              <a:ext uri="{FF2B5EF4-FFF2-40B4-BE49-F238E27FC236}">
                <a16:creationId xmlns:a16="http://schemas.microsoft.com/office/drawing/2014/main" id="{C381A91C-D9F4-C247-9D29-8A5925A8AA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8150" y="4827588"/>
            <a:ext cx="6477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/>
              <a:t>n</a:t>
            </a:r>
            <a:endParaRPr lang="zh-TW" altLang="en-US" sz="2000"/>
          </a:p>
        </p:txBody>
      </p:sp>
      <p:sp>
        <p:nvSpPr>
          <p:cNvPr id="59428" name="手繪多邊形 35">
            <a:extLst>
              <a:ext uri="{FF2B5EF4-FFF2-40B4-BE49-F238E27FC236}">
                <a16:creationId xmlns:a16="http://schemas.microsoft.com/office/drawing/2014/main" id="{AE391F95-3E0E-D141-9790-BD3352DFB373}"/>
              </a:ext>
            </a:extLst>
          </p:cNvPr>
          <p:cNvSpPr>
            <a:spLocks/>
          </p:cNvSpPr>
          <p:nvPr/>
        </p:nvSpPr>
        <p:spPr bwMode="auto">
          <a:xfrm>
            <a:off x="4984750" y="5646738"/>
            <a:ext cx="1462088" cy="461962"/>
          </a:xfrm>
          <a:custGeom>
            <a:avLst/>
            <a:gdLst>
              <a:gd name="T0" fmla="*/ 1185605 w 1803042"/>
              <a:gd name="T1" fmla="*/ 15204 h 425018"/>
              <a:gd name="T2" fmla="*/ 940016 w 1803042"/>
              <a:gd name="T3" fmla="*/ 501776 h 425018"/>
              <a:gd name="T4" fmla="*/ 0 w 1803042"/>
              <a:gd name="T5" fmla="*/ 0 h 42501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03042" h="425018">
                <a:moveTo>
                  <a:pt x="1803042" y="12878"/>
                </a:moveTo>
                <a:cubicBezTo>
                  <a:pt x="1766552" y="220013"/>
                  <a:pt x="1730062" y="427148"/>
                  <a:pt x="1429555" y="425002"/>
                </a:cubicBezTo>
                <a:cubicBezTo>
                  <a:pt x="1129048" y="422856"/>
                  <a:pt x="285482" y="98738"/>
                  <a:pt x="0" y="0"/>
                </a:cubicBezTo>
              </a:path>
            </a:pathLst>
          </a:custGeom>
          <a:noFill/>
          <a:ln w="76200" cap="flat" cmpd="sng" algn="ctr">
            <a:solidFill>
              <a:schemeClr val="tx1"/>
            </a:solidFill>
            <a:prstDash val="solid"/>
            <a:round/>
            <a:headEnd type="arrow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endParaRPr lang="zh-TW" altLang="en-US"/>
          </a:p>
        </p:txBody>
      </p:sp>
      <p:sp>
        <p:nvSpPr>
          <p:cNvPr id="59429" name="Text Box 3">
            <a:extLst>
              <a:ext uri="{FF2B5EF4-FFF2-40B4-BE49-F238E27FC236}">
                <a16:creationId xmlns:a16="http://schemas.microsoft.com/office/drawing/2014/main" id="{2EBBBF05-86BE-914B-8E41-230BDFBF58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1050" y="447675"/>
            <a:ext cx="22066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Selection Sort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頁尾版面配置區 2">
            <a:extLst>
              <a:ext uri="{FF2B5EF4-FFF2-40B4-BE49-F238E27FC236}">
                <a16:creationId xmlns:a16="http://schemas.microsoft.com/office/drawing/2014/main" id="{779FF492-9781-244A-946F-72886BE1C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7</a:t>
            </a:r>
          </a:p>
        </p:txBody>
      </p:sp>
      <p:sp>
        <p:nvSpPr>
          <p:cNvPr id="60418" name="投影片編號版面配置區 3">
            <a:extLst>
              <a:ext uri="{FF2B5EF4-FFF2-40B4-BE49-F238E27FC236}">
                <a16:creationId xmlns:a16="http://schemas.microsoft.com/office/drawing/2014/main" id="{08ACB772-97D9-E34C-9A55-832B9D71B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1430ED5-15DC-F847-A753-F10A9BB9072A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43</a:t>
            </a:fld>
            <a:endParaRPr lang="en-US" altLang="zh-TW" sz="1400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B7BEE47F-7296-8740-9FF9-76E0B6C6B05F}"/>
              </a:ext>
            </a:extLst>
          </p:cNvPr>
          <p:cNvGraphicFramePr>
            <a:graphicFrameLocks noGrp="1"/>
          </p:cNvGraphicFramePr>
          <p:nvPr/>
        </p:nvGraphicFramePr>
        <p:xfrm>
          <a:off x="312738" y="1042988"/>
          <a:ext cx="8194675" cy="534034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7805">
                  <a:extLst>
                    <a:ext uri="{9D8B030D-6E8A-4147-A177-3AD203B41FA5}">
                      <a16:colId xmlns:a16="http://schemas.microsoft.com/office/drawing/2014/main" val="4254105702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2756510626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3702147382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2317023609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890039235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2683570046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2362343028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2246362756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3379136339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498487607"/>
                    </a:ext>
                  </a:extLst>
                </a:gridCol>
                <a:gridCol w="737687">
                  <a:extLst>
                    <a:ext uri="{9D8B030D-6E8A-4147-A177-3AD203B41FA5}">
                      <a16:colId xmlns:a16="http://schemas.microsoft.com/office/drawing/2014/main" val="64030180"/>
                    </a:ext>
                  </a:extLst>
                </a:gridCol>
              </a:tblGrid>
              <a:tr h="85936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Initial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0047086"/>
                  </a:ext>
                </a:extLst>
              </a:tr>
              <a:tr h="49788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6816905"/>
                  </a:ext>
                </a:extLst>
              </a:tr>
              <a:tr h="49788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2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0997475"/>
                  </a:ext>
                </a:extLst>
              </a:tr>
              <a:tr h="49788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3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99705616"/>
                  </a:ext>
                </a:extLst>
              </a:tr>
              <a:tr h="49788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4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736896"/>
                  </a:ext>
                </a:extLst>
              </a:tr>
              <a:tr h="49788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5241635"/>
                  </a:ext>
                </a:extLst>
              </a:tr>
              <a:tr h="49788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6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70105702"/>
                  </a:ext>
                </a:extLst>
              </a:tr>
              <a:tr h="49788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4635302"/>
                  </a:ext>
                </a:extLst>
              </a:tr>
              <a:tr h="49788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8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8071011"/>
                  </a:ext>
                </a:extLst>
              </a:tr>
              <a:tr h="49788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TW" altLang="en-US" sz="1800" b="0" i="0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zh-TW" altLang="en-US" sz="1800" b="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32" marR="914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47135314"/>
                  </a:ext>
                </a:extLst>
              </a:tr>
            </a:tbl>
          </a:graphicData>
        </a:graphic>
      </p:graphicFrame>
      <p:sp>
        <p:nvSpPr>
          <p:cNvPr id="60553" name="Text Box 3">
            <a:extLst>
              <a:ext uri="{FF2B5EF4-FFF2-40B4-BE49-F238E27FC236}">
                <a16:creationId xmlns:a16="http://schemas.microsoft.com/office/drawing/2014/main" id="{E84A7F0E-021F-6B4F-8BB6-FE13F4D33E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1050" y="447675"/>
            <a:ext cx="22066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Selection Sort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頁尾版面配置區 3">
            <a:extLst>
              <a:ext uri="{FF2B5EF4-FFF2-40B4-BE49-F238E27FC236}">
                <a16:creationId xmlns:a16="http://schemas.microsoft.com/office/drawing/2014/main" id="{2BFC8A4E-6455-3F48-B718-794306AA5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61442" name="投影片編號版面配置區 4">
            <a:extLst>
              <a:ext uri="{FF2B5EF4-FFF2-40B4-BE49-F238E27FC236}">
                <a16:creationId xmlns:a16="http://schemas.microsoft.com/office/drawing/2014/main" id="{9DDD57FA-43EA-0A4F-95B9-A8E7673C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F7AA6E5-1A79-264E-82EA-1DBDEB511F8F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44</a:t>
            </a:fld>
            <a:endParaRPr lang="en-US" altLang="zh-TW" sz="1400"/>
          </a:p>
        </p:txBody>
      </p:sp>
      <p:sp>
        <p:nvSpPr>
          <p:cNvPr id="61443" name="Rectangle 2">
            <a:extLst>
              <a:ext uri="{FF2B5EF4-FFF2-40B4-BE49-F238E27FC236}">
                <a16:creationId xmlns:a16="http://schemas.microsoft.com/office/drawing/2014/main" id="{3BAAE6A4-7D0A-C144-856A-BEBCE61D73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981075"/>
            <a:ext cx="7772400" cy="5348288"/>
          </a:xfrm>
        </p:spPr>
        <p:txBody>
          <a:bodyPr/>
          <a:lstStyle/>
          <a:p>
            <a:pPr eaLnBrk="1" hangingPunct="1"/>
            <a:r>
              <a:rPr lang="en-US" altLang="zh-TW" sz="2000" b="1" u="sng" dirty="0"/>
              <a:t>*Program 1.4: </a:t>
            </a:r>
            <a:r>
              <a:rPr lang="en-US" altLang="zh-TW" sz="2000" u="sng" dirty="0"/>
              <a:t>Selection sort (p.11)</a:t>
            </a:r>
            <a:br>
              <a:rPr lang="en-US" altLang="zh-TW" sz="2000" u="sng" dirty="0"/>
            </a:br>
            <a:br>
              <a:rPr lang="en-US" altLang="zh-TW" sz="2000" u="sng" dirty="0"/>
            </a:br>
            <a:r>
              <a:rPr lang="en-US" altLang="zh-TW" sz="2400" dirty="0"/>
              <a:t>void sort (int list[ ], int n)</a:t>
            </a:r>
            <a:br>
              <a:rPr lang="en-US" altLang="zh-TW" sz="2400" dirty="0"/>
            </a:br>
            <a:r>
              <a:rPr lang="en-US" altLang="zh-TW" sz="2400" dirty="0"/>
              <a:t>{</a:t>
            </a:r>
            <a:br>
              <a:rPr lang="en-US" altLang="zh-TW" sz="2400" dirty="0"/>
            </a:br>
            <a:r>
              <a:rPr lang="en-US" altLang="zh-TW" sz="2400" dirty="0"/>
              <a:t>   int </a:t>
            </a:r>
            <a:r>
              <a:rPr lang="en-US" altLang="zh-TW" sz="2400" dirty="0" err="1"/>
              <a:t>i</a:t>
            </a:r>
            <a:r>
              <a:rPr lang="en-US" altLang="zh-TW" sz="2400" dirty="0"/>
              <a:t>, j, min, temp;</a:t>
            </a:r>
            <a:br>
              <a:rPr lang="en-US" altLang="zh-TW" sz="2400" dirty="0"/>
            </a:br>
            <a:r>
              <a:rPr lang="en-US" altLang="zh-TW" sz="2400" dirty="0"/>
              <a:t>   for (</a:t>
            </a:r>
            <a:r>
              <a:rPr lang="en-US" altLang="zh-TW" sz="2400" dirty="0" err="1"/>
              <a:t>i</a:t>
            </a:r>
            <a:r>
              <a:rPr lang="en-US" altLang="zh-TW" sz="2400" dirty="0"/>
              <a:t> = 0; </a:t>
            </a:r>
            <a:r>
              <a:rPr lang="en-US" altLang="zh-TW" sz="2400" dirty="0" err="1"/>
              <a:t>i</a:t>
            </a:r>
            <a:r>
              <a:rPr lang="en-US" altLang="zh-TW" sz="2400" dirty="0"/>
              <a:t> &lt; n-1; </a:t>
            </a:r>
            <a:r>
              <a:rPr lang="en-US" altLang="zh-TW" sz="2400" dirty="0" err="1"/>
              <a:t>i</a:t>
            </a:r>
            <a:r>
              <a:rPr lang="en-US" altLang="zh-TW" sz="2400" dirty="0"/>
              <a:t>++) {</a:t>
            </a:r>
            <a:br>
              <a:rPr lang="en-US" altLang="zh-TW" sz="2400" dirty="0"/>
            </a:br>
            <a:r>
              <a:rPr lang="en-US" altLang="zh-TW" sz="2400" dirty="0"/>
              <a:t>      min = </a:t>
            </a:r>
            <a:r>
              <a:rPr lang="en-US" altLang="zh-TW" sz="2400" dirty="0" err="1"/>
              <a:t>i</a:t>
            </a:r>
            <a:r>
              <a:rPr lang="en-US" altLang="zh-TW" sz="2400" dirty="0"/>
              <a:t>;</a:t>
            </a:r>
            <a:br>
              <a:rPr lang="en-US" altLang="zh-TW" sz="2400" dirty="0"/>
            </a:br>
            <a:r>
              <a:rPr lang="en-US" altLang="zh-TW" sz="2400" dirty="0"/>
              <a:t>      for (j = i+1; j &lt; n; </a:t>
            </a:r>
            <a:r>
              <a:rPr lang="en-US" altLang="zh-TW" sz="2400" dirty="0" err="1"/>
              <a:t>j++</a:t>
            </a:r>
            <a:r>
              <a:rPr lang="en-US" altLang="zh-TW" sz="2400" dirty="0"/>
              <a:t>)</a:t>
            </a:r>
            <a:br>
              <a:rPr lang="en-US" altLang="zh-TW" sz="2400" dirty="0"/>
            </a:br>
            <a:r>
              <a:rPr lang="en-US" altLang="zh-TW" sz="2400" dirty="0"/>
              <a:t>          if (list[j] &lt; list[min])</a:t>
            </a:r>
            <a:br>
              <a:rPr lang="en-US" altLang="zh-TW" sz="2400" dirty="0"/>
            </a:br>
            <a:r>
              <a:rPr lang="en-US" altLang="zh-TW" sz="2400" dirty="0"/>
              <a:t>              min = j;</a:t>
            </a:r>
            <a:br>
              <a:rPr lang="en-US" altLang="zh-TW" sz="2400" dirty="0"/>
            </a:br>
            <a:r>
              <a:rPr lang="en-US" altLang="zh-TW" sz="2400" dirty="0"/>
              <a:t>      SWAP ( list [</a:t>
            </a:r>
            <a:r>
              <a:rPr lang="en-US" altLang="zh-TW" sz="2400" dirty="0" err="1"/>
              <a:t>i</a:t>
            </a:r>
            <a:r>
              <a:rPr lang="en-US" altLang="zh-TW" sz="2400" dirty="0"/>
              <a:t>] , list [min], temp );</a:t>
            </a:r>
            <a:br>
              <a:rPr lang="en-US" altLang="zh-TW" sz="2400" dirty="0"/>
            </a:br>
            <a:r>
              <a:rPr lang="en-US" altLang="zh-TW" sz="2400" dirty="0"/>
              <a:t>   }</a:t>
            </a:r>
            <a:br>
              <a:rPr lang="en-US" altLang="zh-TW" sz="2400" dirty="0"/>
            </a:br>
            <a:r>
              <a:rPr lang="en-US" altLang="zh-TW" sz="2400" dirty="0"/>
              <a:t>} </a:t>
            </a:r>
            <a:endParaRPr lang="en-US" altLang="zh-TW" sz="2000" b="1" u="sng" dirty="0"/>
          </a:p>
        </p:txBody>
      </p:sp>
      <p:sp>
        <p:nvSpPr>
          <p:cNvPr id="61444" name="Text Box 3">
            <a:extLst>
              <a:ext uri="{FF2B5EF4-FFF2-40B4-BE49-F238E27FC236}">
                <a16:creationId xmlns:a16="http://schemas.microsoft.com/office/drawing/2014/main" id="{953F7842-1876-3C45-A55F-57FCD43DA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1050" y="447675"/>
            <a:ext cx="22066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Selection Sort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CFEBCD2-0490-3145-A51E-9F30E25C35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61088" y="2833688"/>
            <a:ext cx="6980237" cy="261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 dirty="0">
                <a:solidFill>
                  <a:srgbClr val="C00000"/>
                </a:solidFill>
              </a:rPr>
              <a:t>O( n 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 dirty="0">
                <a:solidFill>
                  <a:srgbClr val="C00000"/>
                </a:solidFill>
              </a:rPr>
              <a:t>O( n 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 dirty="0">
                <a:solidFill>
                  <a:srgbClr val="C00000"/>
                </a:solidFill>
              </a:rPr>
              <a:t>O( n * n 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 dirty="0">
                <a:solidFill>
                  <a:srgbClr val="C00000"/>
                </a:solidFill>
              </a:rPr>
              <a:t>O( n * n 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 dirty="0">
                <a:solidFill>
                  <a:srgbClr val="C00000"/>
                </a:solidFill>
              </a:rPr>
              <a:t>O( n * n 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400" dirty="0">
                <a:solidFill>
                  <a:srgbClr val="C00000"/>
                </a:solidFill>
              </a:rPr>
              <a:t>O( n )</a:t>
            </a:r>
            <a:endParaRPr lang="en-US" altLang="zh-TW" sz="2000" dirty="0">
              <a:solidFill>
                <a:srgbClr val="C00000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CCC83E5-FCDA-544C-B725-526F0C1BEF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2588" y="5286375"/>
            <a:ext cx="1368425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>
                <a:solidFill>
                  <a:srgbClr val="CC3300"/>
                </a:solidFill>
              </a:rPr>
              <a:t>O(n</a:t>
            </a:r>
            <a:r>
              <a:rPr lang="en-US" altLang="zh-TW" baseline="30000">
                <a:solidFill>
                  <a:srgbClr val="CC3300"/>
                </a:solidFill>
              </a:rPr>
              <a:t>2</a:t>
            </a:r>
            <a:r>
              <a:rPr lang="en-US" altLang="zh-TW">
                <a:solidFill>
                  <a:srgbClr val="CC3300"/>
                </a:solidFill>
              </a:rPr>
              <a:t>)</a:t>
            </a:r>
            <a:endParaRPr lang="zh-TW" altLang="en-US">
              <a:solidFill>
                <a:srgbClr val="CC33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頁尾版面配置區 3">
            <a:extLst>
              <a:ext uri="{FF2B5EF4-FFF2-40B4-BE49-F238E27FC236}">
                <a16:creationId xmlns:a16="http://schemas.microsoft.com/office/drawing/2014/main" id="{A43FDBB4-9959-9C40-A64F-48BFCCBBF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62466" name="投影片編號版面配置區 4">
            <a:extLst>
              <a:ext uri="{FF2B5EF4-FFF2-40B4-BE49-F238E27FC236}">
                <a16:creationId xmlns:a16="http://schemas.microsoft.com/office/drawing/2014/main" id="{3FA26E84-E6D7-C64E-8FF6-EFB94DA9F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CC09B8E-32CE-2A4A-9836-57C1958E8324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45</a:t>
            </a:fld>
            <a:endParaRPr lang="en-US" altLang="zh-TW" sz="1400"/>
          </a:p>
        </p:txBody>
      </p:sp>
      <p:sp>
        <p:nvSpPr>
          <p:cNvPr id="62467" name="Rectangle 2">
            <a:extLst>
              <a:ext uri="{FF2B5EF4-FFF2-40B4-BE49-F238E27FC236}">
                <a16:creationId xmlns:a16="http://schemas.microsoft.com/office/drawing/2014/main" id="{832EF40D-3AE3-074F-B555-DF75AFE561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58888" y="1104900"/>
            <a:ext cx="7772400" cy="5348288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1.7:</a:t>
            </a:r>
            <a:r>
              <a:rPr lang="en-US" altLang="zh-TW" sz="2000" u="sng"/>
              <a:t> searching an ordered list (p.13)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400"/>
              <a:t>void binarysearch (int list[ ], int searchnum, int left, int right)</a:t>
            </a:r>
            <a:br>
              <a:rPr lang="en-US" altLang="zh-TW" sz="2400"/>
            </a:br>
            <a:r>
              <a:rPr lang="en-US" altLang="zh-TW" sz="2400"/>
              <a:t>{ /* search list [0] &lt;= list [1] &lt;= … &lt;= list [n-1] for</a:t>
            </a:r>
            <a:br>
              <a:rPr lang="en-US" altLang="zh-TW" sz="2400"/>
            </a:br>
            <a:r>
              <a:rPr lang="en-US" altLang="zh-TW" sz="2400"/>
              <a:t>       searchnum. Return its position if found. Otherwise</a:t>
            </a:r>
            <a:br>
              <a:rPr lang="en-US" altLang="zh-TW" sz="2400"/>
            </a:br>
            <a:r>
              <a:rPr lang="en-US" altLang="zh-TW" sz="2400"/>
              <a:t>       return -1 */</a:t>
            </a:r>
            <a:br>
              <a:rPr lang="en-US" altLang="zh-TW" sz="2400"/>
            </a:br>
            <a:r>
              <a:rPr lang="en-US" altLang="zh-TW" sz="2400"/>
              <a:t>   int middle;</a:t>
            </a:r>
            <a:br>
              <a:rPr lang="en-US" altLang="zh-TW" sz="2400"/>
            </a:br>
            <a:r>
              <a:rPr lang="en-US" altLang="zh-TW" sz="2400"/>
              <a:t>   </a:t>
            </a:r>
            <a:r>
              <a:rPr lang="en-US" altLang="zh-TW" sz="2400">
                <a:solidFill>
                  <a:srgbClr val="00B050"/>
                </a:solidFill>
              </a:rPr>
              <a:t>while (left &lt;= right) </a:t>
            </a: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    </a:t>
            </a:r>
            <a:r>
              <a:rPr lang="en-US" altLang="zh-TW" sz="2400">
                <a:solidFill>
                  <a:srgbClr val="C00000"/>
                </a:solidFill>
              </a:rPr>
              <a:t>middle = (left + right) / 2 ;</a:t>
            </a:r>
            <a:br>
              <a:rPr lang="en-US" altLang="zh-TW" sz="2400"/>
            </a:br>
            <a:r>
              <a:rPr lang="en-US" altLang="zh-TW" sz="2400"/>
              <a:t>      switch ( </a:t>
            </a:r>
            <a:r>
              <a:rPr lang="en-US" altLang="zh-TW" sz="2400">
                <a:solidFill>
                  <a:srgbClr val="C00000"/>
                </a:solidFill>
              </a:rPr>
              <a:t>COMPARE (list [middle], searchnum) </a:t>
            </a:r>
            <a:r>
              <a:rPr lang="en-US" altLang="zh-TW" sz="2400"/>
              <a:t>) {</a:t>
            </a:r>
            <a:br>
              <a:rPr lang="en-US" altLang="zh-TW" sz="2400"/>
            </a:br>
            <a:r>
              <a:rPr lang="en-US" altLang="zh-TW" sz="2400"/>
              <a:t>          case -1: left = middle + 1; break;</a:t>
            </a:r>
            <a:br>
              <a:rPr lang="en-US" altLang="zh-TW" sz="2400"/>
            </a:br>
            <a:r>
              <a:rPr lang="en-US" altLang="zh-TW" sz="2400"/>
              <a:t>          case  0: return middle;</a:t>
            </a:r>
            <a:br>
              <a:rPr lang="en-US" altLang="zh-TW" sz="2400"/>
            </a:br>
            <a:r>
              <a:rPr lang="en-US" altLang="zh-TW" sz="2400"/>
              <a:t>          case  1: right = middle - 1;</a:t>
            </a:r>
            <a:br>
              <a:rPr lang="en-US" altLang="zh-TW" sz="2400"/>
            </a:br>
            <a:r>
              <a:rPr lang="en-US" altLang="zh-TW" sz="2400"/>
              <a:t>      }</a:t>
            </a:r>
            <a:br>
              <a:rPr lang="en-US" altLang="zh-TW" sz="2400"/>
            </a:br>
            <a:r>
              <a:rPr lang="en-US" altLang="zh-TW" sz="2400"/>
              <a:t>   }</a:t>
            </a:r>
            <a:br>
              <a:rPr lang="en-US" altLang="zh-TW" sz="2400"/>
            </a:br>
            <a:r>
              <a:rPr lang="en-US" altLang="zh-TW" sz="2400"/>
              <a:t>   return -1;</a:t>
            </a:r>
            <a:br>
              <a:rPr lang="en-US" altLang="zh-TW" sz="2400"/>
            </a:br>
            <a:r>
              <a:rPr lang="en-US" altLang="zh-TW" sz="2400"/>
              <a:t>} </a:t>
            </a:r>
            <a:endParaRPr lang="en-US" altLang="zh-TW" sz="2000" b="1" u="sng"/>
          </a:p>
        </p:txBody>
      </p:sp>
      <p:sp>
        <p:nvSpPr>
          <p:cNvPr id="62468" name="Text Box 3">
            <a:extLst>
              <a:ext uri="{FF2B5EF4-FFF2-40B4-BE49-F238E27FC236}">
                <a16:creationId xmlns:a16="http://schemas.microsoft.com/office/drawing/2014/main" id="{00DF29DF-EE10-2746-8EE5-97362399FC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1375" y="188913"/>
            <a:ext cx="4968875" cy="52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Binary Seraching in Ordered List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380C5CD-1065-5048-AD74-35307032F1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2588" y="4724400"/>
            <a:ext cx="1871662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>
                <a:solidFill>
                  <a:srgbClr val="CC3300"/>
                </a:solidFill>
              </a:rPr>
              <a:t>O(log n)</a:t>
            </a:r>
            <a:endParaRPr lang="zh-TW" altLang="en-US">
              <a:solidFill>
                <a:srgbClr val="CC33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頁尾版面配置區 3">
            <a:extLst>
              <a:ext uri="{FF2B5EF4-FFF2-40B4-BE49-F238E27FC236}">
                <a16:creationId xmlns:a16="http://schemas.microsoft.com/office/drawing/2014/main" id="{9277A2D1-31AD-D849-95D6-0DAC379F3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63490" name="投影片編號版面配置區 4">
            <a:extLst>
              <a:ext uri="{FF2B5EF4-FFF2-40B4-BE49-F238E27FC236}">
                <a16:creationId xmlns:a16="http://schemas.microsoft.com/office/drawing/2014/main" id="{F5214093-59DB-3947-ADFF-5A8DC911E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D0FF4D1-2D31-3343-84DB-E0C4DB91BD6A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46</a:t>
            </a:fld>
            <a:endParaRPr lang="en-US" altLang="zh-TW" sz="1400"/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4929F686-D4AD-164D-B4BA-758DE089F1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14425" y="895350"/>
            <a:ext cx="6121400" cy="5348288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1.9:</a:t>
            </a:r>
            <a:r>
              <a:rPr lang="en-US" altLang="zh-TW" sz="2000" u="sng"/>
              <a:t> Recursive permutation generator (p.16)</a:t>
            </a:r>
            <a:br>
              <a:rPr lang="en-US" altLang="zh-TW" sz="2000" u="sng"/>
            </a:br>
            <a:br>
              <a:rPr lang="en-US" altLang="zh-TW" sz="2000" u="sng"/>
            </a:br>
            <a:r>
              <a:rPr lang="en-US" altLang="zh-TW" sz="2000"/>
              <a:t>void perm (char *list, int i, int n)</a:t>
            </a:r>
            <a:br>
              <a:rPr lang="en-US" altLang="zh-TW" sz="2000"/>
            </a:br>
            <a:r>
              <a:rPr lang="en-US" altLang="zh-TW" sz="2000"/>
              <a:t>{ /* generate all the permutations of list[i] to list[n] */</a:t>
            </a:r>
            <a:br>
              <a:rPr lang="en-US" altLang="zh-TW" sz="2000"/>
            </a:br>
            <a:r>
              <a:rPr lang="en-US" altLang="zh-TW" sz="2000"/>
              <a:t>   int j, temp;</a:t>
            </a:r>
            <a:br>
              <a:rPr lang="en-US" altLang="zh-TW" sz="2000"/>
            </a:br>
            <a:r>
              <a:rPr lang="en-US" altLang="zh-TW" sz="2000"/>
              <a:t>   if (i == n) {</a:t>
            </a:r>
            <a:br>
              <a:rPr lang="en-US" altLang="zh-TW" sz="2000"/>
            </a:br>
            <a:r>
              <a:rPr lang="en-US" altLang="zh-TW" sz="2000"/>
              <a:t>       for ( j = 0; j &lt;= n ; j ++)</a:t>
            </a:r>
            <a:br>
              <a:rPr lang="en-US" altLang="zh-TW" sz="2000"/>
            </a:br>
            <a:r>
              <a:rPr lang="en-US" altLang="zh-TW" sz="2000"/>
              <a:t>            printf ( “%c”, list[j] );</a:t>
            </a:r>
            <a:br>
              <a:rPr lang="en-US" altLang="zh-TW" sz="2000"/>
            </a:br>
            <a:r>
              <a:rPr lang="en-US" altLang="zh-TW" sz="2000"/>
              <a:t>       printf (“\n”);</a:t>
            </a:r>
            <a:br>
              <a:rPr lang="en-US" altLang="zh-TW" sz="2000"/>
            </a:br>
            <a:r>
              <a:rPr lang="en-US" altLang="zh-TW" sz="2000"/>
              <a:t>   }</a:t>
            </a:r>
            <a:br>
              <a:rPr lang="en-US" altLang="zh-TW" sz="2000"/>
            </a:br>
            <a:r>
              <a:rPr lang="en-US" altLang="zh-TW" sz="2000"/>
              <a:t>   else {</a:t>
            </a:r>
            <a:br>
              <a:rPr lang="en-US" altLang="zh-TW" sz="2000"/>
            </a:br>
            <a:r>
              <a:rPr lang="en-US" altLang="zh-TW" sz="2000"/>
              <a:t>/* if list[i] to list[n] has more than one permutation, generate these recursively */</a:t>
            </a:r>
            <a:br>
              <a:rPr lang="en-US" altLang="zh-TW" sz="2000"/>
            </a:br>
            <a:r>
              <a:rPr lang="en-US" altLang="zh-TW" sz="2000"/>
              <a:t>        for ( </a:t>
            </a:r>
            <a:r>
              <a:rPr lang="en-US" altLang="zh-TW" sz="2000">
                <a:solidFill>
                  <a:srgbClr val="C00000"/>
                </a:solidFill>
              </a:rPr>
              <a:t>j = i </a:t>
            </a:r>
            <a:r>
              <a:rPr lang="en-US" altLang="zh-TW" sz="2000"/>
              <a:t>; j &lt;= n ; j ++ ) {</a:t>
            </a:r>
            <a:br>
              <a:rPr lang="en-US" altLang="zh-TW" sz="2000"/>
            </a:br>
            <a:r>
              <a:rPr lang="en-US" altLang="zh-TW" sz="2000"/>
              <a:t>	</a:t>
            </a:r>
            <a:r>
              <a:rPr lang="en-US" altLang="zh-TW" sz="2000">
                <a:solidFill>
                  <a:srgbClr val="C00000"/>
                </a:solidFill>
              </a:rPr>
              <a:t>SWAP (list[i], list[j], temp);</a:t>
            </a:r>
            <a:br>
              <a:rPr lang="en-US" altLang="zh-TW" sz="2000"/>
            </a:br>
            <a:r>
              <a:rPr lang="en-US" altLang="zh-TW" sz="2000"/>
              <a:t>	perm (list, i + 1, n );</a:t>
            </a:r>
            <a:br>
              <a:rPr lang="en-US" altLang="zh-TW" sz="2000"/>
            </a:br>
            <a:r>
              <a:rPr lang="en-US" altLang="zh-TW" sz="2000"/>
              <a:t>	SWAP (list[i], list[j], temp);</a:t>
            </a:r>
            <a:br>
              <a:rPr lang="en-US" altLang="zh-TW" sz="2000"/>
            </a:br>
            <a:r>
              <a:rPr lang="en-US" altLang="zh-TW" sz="2000"/>
              <a:t>        }</a:t>
            </a:r>
            <a:br>
              <a:rPr lang="en-US" altLang="zh-TW" sz="2000"/>
            </a:br>
            <a:r>
              <a:rPr lang="en-US" altLang="zh-TW" sz="2000"/>
              <a:t>   }</a:t>
            </a:r>
            <a:br>
              <a:rPr lang="en-US" altLang="zh-TW" sz="2000"/>
            </a:br>
            <a:r>
              <a:rPr lang="en-US" altLang="zh-TW" sz="2000"/>
              <a:t>} </a:t>
            </a:r>
            <a:endParaRPr lang="en-US" altLang="zh-TW" sz="2000" b="1" u="sng"/>
          </a:p>
        </p:txBody>
      </p:sp>
      <p:sp>
        <p:nvSpPr>
          <p:cNvPr id="63492" name="Text Box 3">
            <a:extLst>
              <a:ext uri="{FF2B5EF4-FFF2-40B4-BE49-F238E27FC236}">
                <a16:creationId xmlns:a16="http://schemas.microsoft.com/office/drawing/2014/main" id="{43C90250-DEB2-8244-BCC6-2243E311A6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7588" y="25400"/>
            <a:ext cx="20764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800">
                <a:solidFill>
                  <a:srgbClr val="CC3300"/>
                </a:solidFill>
              </a:rPr>
              <a:t>Permutations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C903543-8235-D24D-8DB6-D7EA0A9D1F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8738" y="5010150"/>
            <a:ext cx="187166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>
                <a:solidFill>
                  <a:srgbClr val="CC3300"/>
                </a:solidFill>
              </a:rPr>
              <a:t>O(n!)</a:t>
            </a:r>
            <a:endParaRPr lang="zh-TW" altLang="en-US">
              <a:solidFill>
                <a:srgbClr val="CC3300"/>
              </a:solidFill>
            </a:endParaRPr>
          </a:p>
        </p:txBody>
      </p:sp>
      <p:pic>
        <p:nvPicPr>
          <p:cNvPr id="63494" name="圖片 7">
            <a:extLst>
              <a:ext uri="{FF2B5EF4-FFF2-40B4-BE49-F238E27FC236}">
                <a16:creationId xmlns:a16="http://schemas.microsoft.com/office/drawing/2014/main" id="{CB9F1736-163B-1849-AF38-5D960F5B7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850" y="2127250"/>
            <a:ext cx="2466975" cy="288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A91E2709-DC03-504D-AD87-8AB674FFDB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56100" y="2276475"/>
            <a:ext cx="18716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dirty="0">
                <a:solidFill>
                  <a:srgbClr val="CC3300"/>
                </a:solidFill>
              </a:rPr>
              <a:t>O(n)</a:t>
            </a:r>
            <a:endParaRPr lang="zh-TW" altLang="en-US" dirty="0">
              <a:solidFill>
                <a:srgbClr val="CC330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頁尾版面配置區 5">
            <a:extLst>
              <a:ext uri="{FF2B5EF4-FFF2-40B4-BE49-F238E27FC236}">
                <a16:creationId xmlns:a16="http://schemas.microsoft.com/office/drawing/2014/main" id="{D0B51A54-256E-D841-9F6E-270415C00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64514" name="投影片編號版面配置區 6">
            <a:extLst>
              <a:ext uri="{FF2B5EF4-FFF2-40B4-BE49-F238E27FC236}">
                <a16:creationId xmlns:a16="http://schemas.microsoft.com/office/drawing/2014/main" id="{8DF7F056-552E-CD4F-8A19-38601592F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D7BF15F-B1F9-1F47-925C-3161D0DBB849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47</a:t>
            </a:fld>
            <a:endParaRPr lang="en-US" altLang="zh-TW" sz="1400"/>
          </a:p>
        </p:txBody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CCF8DE21-30D9-D84C-A6FA-16360DD27666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143000" y="1143000"/>
            <a:ext cx="7772400" cy="1981200"/>
          </a:xfrm>
        </p:spPr>
        <p:txBody>
          <a:bodyPr/>
          <a:lstStyle/>
          <a:p>
            <a:pPr eaLnBrk="1" hangingPunct="1"/>
            <a:r>
              <a:rPr lang="en-US" altLang="zh-TW" sz="2800" dirty="0"/>
              <a:t>O(1): constant</a:t>
            </a:r>
          </a:p>
          <a:p>
            <a:pPr eaLnBrk="1" hangingPunct="1"/>
            <a:r>
              <a:rPr lang="en-US" altLang="zh-TW" sz="2800" dirty="0"/>
              <a:t>O(n): linear</a:t>
            </a:r>
          </a:p>
          <a:p>
            <a:pPr eaLnBrk="1" hangingPunct="1"/>
            <a:r>
              <a:rPr lang="en-US" altLang="zh-TW" sz="2800" dirty="0"/>
              <a:t>O(n</a:t>
            </a:r>
            <a:r>
              <a:rPr lang="en-US" altLang="zh-TW" sz="2800" baseline="30000" dirty="0"/>
              <a:t>2</a:t>
            </a:r>
            <a:r>
              <a:rPr lang="en-US" altLang="zh-TW" sz="2800" dirty="0"/>
              <a:t>): quadratic</a:t>
            </a:r>
          </a:p>
          <a:p>
            <a:pPr eaLnBrk="1" hangingPunct="1"/>
            <a:r>
              <a:rPr lang="en-US" altLang="zh-TW" sz="2800" dirty="0"/>
              <a:t>O(n</a:t>
            </a:r>
            <a:r>
              <a:rPr lang="en-US" altLang="zh-TW" sz="2800" baseline="30000" dirty="0"/>
              <a:t>3</a:t>
            </a:r>
            <a:r>
              <a:rPr lang="en-US" altLang="zh-TW" sz="2800" dirty="0"/>
              <a:t>): cubic</a:t>
            </a:r>
          </a:p>
          <a:p>
            <a:pPr eaLnBrk="1" hangingPunct="1"/>
            <a:r>
              <a:rPr lang="en-US" altLang="zh-TW" sz="2800" dirty="0"/>
              <a:t>O(2</a:t>
            </a:r>
            <a:r>
              <a:rPr lang="en-US" altLang="zh-TW" sz="2800" baseline="30000" dirty="0"/>
              <a:t>n</a:t>
            </a:r>
            <a:r>
              <a:rPr lang="en-US" altLang="zh-TW" sz="2800" dirty="0"/>
              <a:t>): exponential</a:t>
            </a:r>
          </a:p>
          <a:p>
            <a:pPr eaLnBrk="1" hangingPunct="1"/>
            <a:r>
              <a:rPr lang="en-US" altLang="zh-TW" sz="2800" dirty="0"/>
              <a:t>O(log n): logarithmic</a:t>
            </a:r>
          </a:p>
          <a:p>
            <a:pPr eaLnBrk="1" hangingPunct="1"/>
            <a:r>
              <a:rPr lang="en-US" altLang="zh-TW" sz="2800" dirty="0"/>
              <a:t>O(n log n)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頁尾版面配置區 5">
            <a:extLst>
              <a:ext uri="{FF2B5EF4-FFF2-40B4-BE49-F238E27FC236}">
                <a16:creationId xmlns:a16="http://schemas.microsoft.com/office/drawing/2014/main" id="{449DD7FE-94FB-E842-BD0C-401A7DDA2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65538" name="投影片編號版面配置區 6">
            <a:extLst>
              <a:ext uri="{FF2B5EF4-FFF2-40B4-BE49-F238E27FC236}">
                <a16:creationId xmlns:a16="http://schemas.microsoft.com/office/drawing/2014/main" id="{E6E6A433-9CF1-5B40-9374-521B974A1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F8CB0AEA-A5F9-3C40-A7C9-611FC0072C67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48</a:t>
            </a:fld>
            <a:endParaRPr lang="en-US" altLang="zh-TW" sz="1400"/>
          </a:p>
        </p:txBody>
      </p:sp>
      <p:sp>
        <p:nvSpPr>
          <p:cNvPr id="65539" name="Rectangle 2">
            <a:extLst>
              <a:ext uri="{FF2B5EF4-FFF2-40B4-BE49-F238E27FC236}">
                <a16:creationId xmlns:a16="http://schemas.microsoft.com/office/drawing/2014/main" id="{7C3F7355-3062-8944-9931-29F06E1342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TW"/>
              <a:t>Asymptotic Notation (</a:t>
            </a:r>
            <a:r>
              <a:rPr lang="el-GR" altLang="zh-TW"/>
              <a:t>Ω</a:t>
            </a:r>
            <a:r>
              <a:rPr lang="en-US" altLang="zh-TW"/>
              <a:t>)</a:t>
            </a:r>
          </a:p>
        </p:txBody>
      </p:sp>
      <p:sp>
        <p:nvSpPr>
          <p:cNvPr id="65540" name="Rectangle 3">
            <a:extLst>
              <a:ext uri="{FF2B5EF4-FFF2-40B4-BE49-F238E27FC236}">
                <a16:creationId xmlns:a16="http://schemas.microsoft.com/office/drawing/2014/main" id="{069FE65C-110E-C34E-A7A0-43EC873DBAFD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/>
            <a:r>
              <a:rPr lang="en-US" altLang="zh-TW" sz="2800" dirty="0"/>
              <a:t>Definition [Omega]</a:t>
            </a:r>
            <a:br>
              <a:rPr lang="en-US" altLang="zh-TW" sz="2800" dirty="0"/>
            </a:br>
            <a:r>
              <a:rPr lang="en-US" altLang="zh-TW" sz="2800" i="1" dirty="0"/>
              <a:t>f </a:t>
            </a:r>
            <a:r>
              <a:rPr lang="en-US" altLang="zh-TW" sz="2800" dirty="0"/>
              <a:t>(</a:t>
            </a:r>
            <a:r>
              <a:rPr lang="en-US" altLang="zh-TW" sz="2800" i="1" dirty="0"/>
              <a:t>n</a:t>
            </a:r>
            <a:r>
              <a:rPr lang="en-US" altLang="zh-TW" sz="2800" dirty="0"/>
              <a:t>) = </a:t>
            </a:r>
            <a:r>
              <a:rPr lang="el-GR" altLang="zh-TW" dirty="0"/>
              <a:t>Ω</a:t>
            </a:r>
            <a:r>
              <a:rPr lang="en-US" altLang="zh-TW" sz="2800" dirty="0"/>
              <a:t>(</a:t>
            </a:r>
            <a:r>
              <a:rPr lang="en-US" altLang="zh-TW" sz="2800" i="1" dirty="0"/>
              <a:t>g </a:t>
            </a:r>
            <a:r>
              <a:rPr lang="en-US" altLang="zh-TW" sz="2800" dirty="0"/>
              <a:t>(</a:t>
            </a:r>
            <a:r>
              <a:rPr lang="en-US" altLang="zh-TW" sz="2800" i="1" dirty="0"/>
              <a:t>n</a:t>
            </a:r>
            <a:r>
              <a:rPr lang="en-US" altLang="zh-TW" sz="2800" dirty="0"/>
              <a:t>))</a:t>
            </a:r>
            <a:r>
              <a:rPr lang="en-US" altLang="zh-TW" sz="2800" i="1" dirty="0"/>
              <a:t> </a:t>
            </a:r>
            <a:r>
              <a:rPr lang="en-US" altLang="zh-TW" sz="2800" dirty="0" err="1"/>
              <a:t>iff</a:t>
            </a:r>
            <a:r>
              <a:rPr lang="en-US" altLang="zh-TW" sz="2800" dirty="0"/>
              <a:t> there </a:t>
            </a:r>
            <a:r>
              <a:rPr lang="en-US" altLang="zh-TW" sz="2800" dirty="0">
                <a:solidFill>
                  <a:srgbClr val="C00000"/>
                </a:solidFill>
              </a:rPr>
              <a:t>exist positive constants </a:t>
            </a:r>
            <a:r>
              <a:rPr lang="en-US" altLang="zh-TW" sz="2800" i="1" dirty="0">
                <a:solidFill>
                  <a:srgbClr val="C00000"/>
                </a:solidFill>
              </a:rPr>
              <a:t>c</a:t>
            </a:r>
            <a:r>
              <a:rPr lang="en-US" altLang="zh-TW" sz="2800" dirty="0">
                <a:solidFill>
                  <a:srgbClr val="C00000"/>
                </a:solidFill>
              </a:rPr>
              <a:t> and </a:t>
            </a:r>
            <a:r>
              <a:rPr lang="en-US" altLang="zh-TW" sz="2800" i="1" dirty="0">
                <a:solidFill>
                  <a:srgbClr val="C00000"/>
                </a:solidFill>
              </a:rPr>
              <a:t>n</a:t>
            </a:r>
            <a:r>
              <a:rPr lang="en-US" altLang="zh-TW" sz="2800" i="1" baseline="-25000" dirty="0">
                <a:solidFill>
                  <a:srgbClr val="C00000"/>
                </a:solidFill>
              </a:rPr>
              <a:t>0</a:t>
            </a:r>
            <a:r>
              <a:rPr lang="en-US" altLang="zh-TW" sz="2800" dirty="0">
                <a:solidFill>
                  <a:srgbClr val="C00000"/>
                </a:solidFill>
              </a:rPr>
              <a:t> </a:t>
            </a:r>
            <a:r>
              <a:rPr lang="en-US" altLang="zh-TW" sz="2800" dirty="0"/>
              <a:t>such that </a:t>
            </a:r>
            <a:r>
              <a:rPr lang="en-US" altLang="zh-TW" sz="2800" i="1" dirty="0"/>
              <a:t>f</a:t>
            </a:r>
            <a:r>
              <a:rPr lang="en-US" altLang="zh-TW" sz="2800" dirty="0"/>
              <a:t> (</a:t>
            </a:r>
            <a:r>
              <a:rPr lang="en-US" altLang="zh-TW" sz="2800" i="1" dirty="0"/>
              <a:t>n</a:t>
            </a:r>
            <a:r>
              <a:rPr lang="en-US" altLang="zh-TW" sz="2800" dirty="0"/>
              <a:t>) </a:t>
            </a:r>
            <a:r>
              <a:rPr lang="en-US" altLang="zh-TW" sz="2800" dirty="0">
                <a:sym typeface="Symbol" pitchFamily="2" charset="2"/>
              </a:rPr>
              <a:t> </a:t>
            </a:r>
            <a:r>
              <a:rPr lang="en-US" altLang="zh-TW" sz="2800" i="1" dirty="0">
                <a:solidFill>
                  <a:srgbClr val="C00000"/>
                </a:solidFill>
                <a:sym typeface="Symbol" pitchFamily="2" charset="2"/>
              </a:rPr>
              <a:t>c</a:t>
            </a:r>
            <a:r>
              <a:rPr lang="en-US" altLang="zh-TW" sz="2800" i="1" dirty="0">
                <a:sym typeface="Symbol" pitchFamily="2" charset="2"/>
              </a:rPr>
              <a:t>g </a:t>
            </a:r>
            <a:r>
              <a:rPr lang="en-US" altLang="zh-TW" sz="2800" dirty="0">
                <a:sym typeface="Symbol" pitchFamily="2" charset="2"/>
              </a:rPr>
              <a:t>(</a:t>
            </a:r>
            <a:r>
              <a:rPr lang="en-US" altLang="zh-TW" sz="2800" i="1" dirty="0">
                <a:sym typeface="Symbol" pitchFamily="2" charset="2"/>
              </a:rPr>
              <a:t>n</a:t>
            </a:r>
            <a:r>
              <a:rPr lang="en-US" altLang="zh-TW" sz="2800" dirty="0">
                <a:sym typeface="Symbol" pitchFamily="2" charset="2"/>
              </a:rPr>
              <a:t>) for all </a:t>
            </a:r>
            <a:r>
              <a:rPr lang="en-US" altLang="zh-TW" sz="2800" i="1" dirty="0">
                <a:sym typeface="Symbol" pitchFamily="2" charset="2"/>
              </a:rPr>
              <a:t>n</a:t>
            </a:r>
            <a:r>
              <a:rPr lang="en-US" altLang="zh-TW" sz="2800" dirty="0">
                <a:sym typeface="Symbol" pitchFamily="2" charset="2"/>
              </a:rPr>
              <a:t>, </a:t>
            </a:r>
            <a:r>
              <a:rPr lang="en-US" altLang="zh-TW" sz="2800" i="1" dirty="0">
                <a:solidFill>
                  <a:srgbClr val="C00000"/>
                </a:solidFill>
                <a:sym typeface="Symbol" pitchFamily="2" charset="2"/>
              </a:rPr>
              <a:t>n</a:t>
            </a:r>
            <a:r>
              <a:rPr lang="en-US" altLang="zh-TW" sz="2800" dirty="0">
                <a:solidFill>
                  <a:srgbClr val="C00000"/>
                </a:solidFill>
                <a:sym typeface="Symbol" pitchFamily="2" charset="2"/>
              </a:rPr>
              <a:t>  </a:t>
            </a:r>
            <a:r>
              <a:rPr lang="en-US" altLang="zh-TW" sz="2800" i="1" dirty="0">
                <a:solidFill>
                  <a:srgbClr val="C00000"/>
                </a:solidFill>
                <a:sym typeface="Symbol" pitchFamily="2" charset="2"/>
              </a:rPr>
              <a:t>n</a:t>
            </a:r>
            <a:r>
              <a:rPr lang="en-US" altLang="zh-TW" sz="2800" i="1" baseline="-25000" dirty="0">
                <a:solidFill>
                  <a:srgbClr val="C00000"/>
                </a:solidFill>
                <a:sym typeface="Symbol" pitchFamily="2" charset="2"/>
              </a:rPr>
              <a:t>0</a:t>
            </a:r>
            <a:r>
              <a:rPr lang="en-US" altLang="zh-TW" sz="2800" dirty="0">
                <a:sym typeface="Symbol" pitchFamily="2" charset="2"/>
              </a:rPr>
              <a:t>.</a:t>
            </a:r>
            <a:endParaRPr lang="en-US" altLang="zh-TW" sz="2800" dirty="0"/>
          </a:p>
          <a:p>
            <a:pPr eaLnBrk="1" hangingPunct="1"/>
            <a:r>
              <a:rPr lang="en-US" altLang="zh-TW" sz="2800" dirty="0"/>
              <a:t>Examples</a:t>
            </a:r>
          </a:p>
          <a:p>
            <a:pPr lvl="1" eaLnBrk="1" hangingPunct="1"/>
            <a:r>
              <a:rPr lang="en-US" altLang="zh-TW" sz="2400" dirty="0"/>
              <a:t>3n+2=</a:t>
            </a:r>
            <a:r>
              <a:rPr lang="el-GR" altLang="zh-TW" sz="2400" dirty="0"/>
              <a:t>Ω</a:t>
            </a:r>
            <a:r>
              <a:rPr lang="en-US" altLang="zh-TW" sz="2400" dirty="0"/>
              <a:t>(n)	          /* 3n+2</a:t>
            </a:r>
            <a:r>
              <a:rPr lang="en-US" altLang="zh-TW" sz="2400" dirty="0">
                <a:sym typeface="Symbol" pitchFamily="2" charset="2"/>
              </a:rPr>
              <a:t>3n for n1 */</a:t>
            </a:r>
          </a:p>
          <a:p>
            <a:pPr lvl="1" eaLnBrk="1" hangingPunct="1"/>
            <a:r>
              <a:rPr lang="en-US" altLang="zh-TW" sz="2400" dirty="0">
                <a:sym typeface="Symbol" pitchFamily="2" charset="2"/>
              </a:rPr>
              <a:t>3n+3=</a:t>
            </a:r>
            <a:r>
              <a:rPr lang="el-GR" altLang="zh-TW" sz="2400" dirty="0"/>
              <a:t>Ω</a:t>
            </a:r>
            <a:r>
              <a:rPr lang="en-US" altLang="zh-TW" sz="2400" dirty="0">
                <a:sym typeface="Symbol" pitchFamily="2" charset="2"/>
              </a:rPr>
              <a:t>(n)	          /* 3n+33n for n1 */</a:t>
            </a:r>
          </a:p>
          <a:p>
            <a:pPr lvl="1" eaLnBrk="1" hangingPunct="1"/>
            <a:r>
              <a:rPr lang="en-US" altLang="zh-TW" sz="2400" dirty="0">
                <a:sym typeface="Symbol" pitchFamily="2" charset="2"/>
              </a:rPr>
              <a:t>100n+6=</a:t>
            </a:r>
            <a:r>
              <a:rPr lang="el-GR" altLang="zh-TW" sz="2400" dirty="0"/>
              <a:t>Ω</a:t>
            </a:r>
            <a:r>
              <a:rPr lang="en-US" altLang="zh-TW" sz="2400" dirty="0">
                <a:sym typeface="Symbol" pitchFamily="2" charset="2"/>
              </a:rPr>
              <a:t>(n)	          /* 100n+6100n for n1 */</a:t>
            </a:r>
          </a:p>
          <a:p>
            <a:pPr lvl="1" eaLnBrk="1" hangingPunct="1"/>
            <a:r>
              <a:rPr lang="en-US" altLang="zh-TW" sz="2400" dirty="0">
                <a:sym typeface="Symbol" pitchFamily="2" charset="2"/>
              </a:rPr>
              <a:t>10n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+4n+2=</a:t>
            </a:r>
            <a:r>
              <a:rPr lang="el-GR" altLang="zh-TW" sz="2400" dirty="0"/>
              <a:t>Ω</a:t>
            </a:r>
            <a:r>
              <a:rPr lang="en-US" altLang="zh-TW" sz="2400" dirty="0">
                <a:sym typeface="Symbol" pitchFamily="2" charset="2"/>
              </a:rPr>
              <a:t>(n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)       /* 10n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+4n+210n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 for n1 */</a:t>
            </a:r>
          </a:p>
          <a:p>
            <a:pPr lvl="1" eaLnBrk="1" hangingPunct="1"/>
            <a:r>
              <a:rPr lang="en-US" altLang="zh-TW" sz="2400" dirty="0">
                <a:sym typeface="Symbol" pitchFamily="2" charset="2"/>
              </a:rPr>
              <a:t>6*2</a:t>
            </a:r>
            <a:r>
              <a:rPr lang="en-US" altLang="zh-TW" sz="2400" baseline="30000" dirty="0">
                <a:sym typeface="Symbol" pitchFamily="2" charset="2"/>
              </a:rPr>
              <a:t>n</a:t>
            </a:r>
            <a:r>
              <a:rPr lang="en-US" altLang="zh-TW" sz="2400" dirty="0">
                <a:sym typeface="Symbol" pitchFamily="2" charset="2"/>
              </a:rPr>
              <a:t>+n</a:t>
            </a:r>
            <a:r>
              <a:rPr lang="en-US" altLang="zh-TW" sz="2400" baseline="30000" dirty="0">
                <a:sym typeface="Symbol" pitchFamily="2" charset="2"/>
              </a:rPr>
              <a:t>2</a:t>
            </a:r>
            <a:r>
              <a:rPr lang="en-US" altLang="zh-TW" sz="2400" dirty="0">
                <a:sym typeface="Symbol" pitchFamily="2" charset="2"/>
              </a:rPr>
              <a:t>=</a:t>
            </a:r>
            <a:r>
              <a:rPr lang="el-GR" altLang="zh-TW" sz="2400" dirty="0"/>
              <a:t>Ω</a:t>
            </a:r>
            <a:r>
              <a:rPr lang="en-US" altLang="zh-TW" sz="2400" dirty="0">
                <a:sym typeface="Symbol" pitchFamily="2" charset="2"/>
              </a:rPr>
              <a:t>(2</a:t>
            </a:r>
            <a:r>
              <a:rPr lang="en-US" altLang="zh-TW" sz="2400" baseline="30000" dirty="0">
                <a:sym typeface="Symbol" pitchFamily="2" charset="2"/>
              </a:rPr>
              <a:t>n</a:t>
            </a:r>
            <a:r>
              <a:rPr lang="en-US" altLang="zh-TW" sz="2400" dirty="0">
                <a:sym typeface="Symbol" pitchFamily="2" charset="2"/>
              </a:rPr>
              <a:t>)            /* 6*2</a:t>
            </a:r>
            <a:r>
              <a:rPr lang="en-US" altLang="zh-TW" sz="2400" baseline="30000" dirty="0">
                <a:sym typeface="Symbol" pitchFamily="2" charset="2"/>
              </a:rPr>
              <a:t>n</a:t>
            </a:r>
            <a:r>
              <a:rPr lang="en-US" altLang="zh-TW" sz="2400" dirty="0">
                <a:sym typeface="Symbol" pitchFamily="2" charset="2"/>
              </a:rPr>
              <a:t>+</a:t>
            </a:r>
            <a:r>
              <a:rPr lang="en-US" altLang="zh-TW" sz="2400">
                <a:sym typeface="Symbol" pitchFamily="2" charset="2"/>
              </a:rPr>
              <a:t>n</a:t>
            </a:r>
            <a:r>
              <a:rPr lang="en-US" altLang="zh-TW" sz="2400" baseline="30000">
                <a:sym typeface="Symbol" pitchFamily="2" charset="2"/>
              </a:rPr>
              <a:t>2</a:t>
            </a:r>
            <a:r>
              <a:rPr lang="en-US" altLang="zh-TW" sz="2400">
                <a:sym typeface="Symbol" pitchFamily="2" charset="2"/>
              </a:rPr>
              <a:t>6*2</a:t>
            </a:r>
            <a:r>
              <a:rPr lang="en-US" altLang="zh-TW" sz="2400" baseline="30000">
                <a:sym typeface="Symbol" pitchFamily="2" charset="2"/>
              </a:rPr>
              <a:t>n</a:t>
            </a:r>
            <a:r>
              <a:rPr lang="en-US" altLang="zh-TW" sz="2400">
                <a:sym typeface="Symbol" pitchFamily="2" charset="2"/>
              </a:rPr>
              <a:t> </a:t>
            </a:r>
            <a:r>
              <a:rPr lang="en-US" altLang="zh-TW" sz="2400" dirty="0">
                <a:sym typeface="Symbol" pitchFamily="2" charset="2"/>
              </a:rPr>
              <a:t>for n1 */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頁尾版面配置區 5">
            <a:extLst>
              <a:ext uri="{FF2B5EF4-FFF2-40B4-BE49-F238E27FC236}">
                <a16:creationId xmlns:a16="http://schemas.microsoft.com/office/drawing/2014/main" id="{1790B82D-7797-9044-BC20-44D880128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66562" name="投影片編號版面配置區 6">
            <a:extLst>
              <a:ext uri="{FF2B5EF4-FFF2-40B4-BE49-F238E27FC236}">
                <a16:creationId xmlns:a16="http://schemas.microsoft.com/office/drawing/2014/main" id="{13AC94AD-0333-5F47-919E-64CFB4B49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F47C0E37-5815-E344-AD9E-396FB74EB68F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49</a:t>
            </a:fld>
            <a:endParaRPr lang="en-US" altLang="zh-TW" sz="1400"/>
          </a:p>
        </p:txBody>
      </p:sp>
      <p:sp>
        <p:nvSpPr>
          <p:cNvPr id="66563" name="Rectangle 2">
            <a:extLst>
              <a:ext uri="{FF2B5EF4-FFF2-40B4-BE49-F238E27FC236}">
                <a16:creationId xmlns:a16="http://schemas.microsoft.com/office/drawing/2014/main" id="{2F363655-756A-E24F-8E4C-C6BEA933B0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TW"/>
              <a:t>Asymptotic Notation (</a:t>
            </a:r>
            <a:r>
              <a:rPr lang="el-GR" altLang="zh-TW"/>
              <a:t>Θ</a:t>
            </a:r>
            <a:r>
              <a:rPr lang="en-US" altLang="zh-TW"/>
              <a:t>)</a:t>
            </a:r>
          </a:p>
        </p:txBody>
      </p:sp>
      <p:sp>
        <p:nvSpPr>
          <p:cNvPr id="66564" name="Rectangle 3">
            <a:extLst>
              <a:ext uri="{FF2B5EF4-FFF2-40B4-BE49-F238E27FC236}">
                <a16:creationId xmlns:a16="http://schemas.microsoft.com/office/drawing/2014/main" id="{2E4B5AC7-E59E-9F45-8D28-D5B75DE5C1D7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/>
            <a:r>
              <a:rPr lang="en-US" altLang="zh-TW" sz="2800"/>
              <a:t>Definition [Theta]</a:t>
            </a:r>
            <a:br>
              <a:rPr lang="en-US" altLang="zh-TW" sz="2800"/>
            </a:br>
            <a:r>
              <a:rPr lang="en-US" altLang="zh-TW" sz="2800" i="1"/>
              <a:t>f </a:t>
            </a:r>
            <a:r>
              <a:rPr lang="en-US" altLang="zh-TW" sz="2800"/>
              <a:t>(</a:t>
            </a:r>
            <a:r>
              <a:rPr lang="en-US" altLang="zh-TW" sz="2800" i="1"/>
              <a:t>n</a:t>
            </a:r>
            <a:r>
              <a:rPr lang="en-US" altLang="zh-TW" sz="2800"/>
              <a:t>) = </a:t>
            </a:r>
            <a:r>
              <a:rPr lang="el-GR" altLang="zh-TW"/>
              <a:t>Θ</a:t>
            </a:r>
            <a:r>
              <a:rPr lang="en-US" altLang="zh-TW" sz="2800"/>
              <a:t>(</a:t>
            </a:r>
            <a:r>
              <a:rPr lang="en-US" altLang="zh-TW" sz="2800" i="1"/>
              <a:t>g </a:t>
            </a:r>
            <a:r>
              <a:rPr lang="en-US" altLang="zh-TW" sz="2800"/>
              <a:t>(</a:t>
            </a:r>
            <a:r>
              <a:rPr lang="en-US" altLang="zh-TW" sz="2800" i="1"/>
              <a:t>n</a:t>
            </a:r>
            <a:r>
              <a:rPr lang="en-US" altLang="zh-TW" sz="2800"/>
              <a:t>))</a:t>
            </a:r>
            <a:r>
              <a:rPr lang="en-US" altLang="zh-TW" sz="2800" i="1"/>
              <a:t> </a:t>
            </a:r>
            <a:r>
              <a:rPr lang="en-US" altLang="zh-TW" sz="2800"/>
              <a:t>iff there </a:t>
            </a:r>
            <a:r>
              <a:rPr lang="en-US" altLang="zh-TW" sz="2800">
                <a:solidFill>
                  <a:srgbClr val="C00000"/>
                </a:solidFill>
              </a:rPr>
              <a:t>exist positive constants </a:t>
            </a:r>
            <a:r>
              <a:rPr lang="en-US" altLang="zh-TW" sz="2800" i="1">
                <a:solidFill>
                  <a:srgbClr val="C00000"/>
                </a:solidFill>
              </a:rPr>
              <a:t>c</a:t>
            </a:r>
            <a:r>
              <a:rPr lang="en-US" altLang="zh-TW" sz="2800" i="1" baseline="-25000">
                <a:solidFill>
                  <a:srgbClr val="C00000"/>
                </a:solidFill>
              </a:rPr>
              <a:t>1</a:t>
            </a:r>
            <a:r>
              <a:rPr lang="en-US" altLang="zh-TW" sz="2800">
                <a:solidFill>
                  <a:srgbClr val="C00000"/>
                </a:solidFill>
              </a:rPr>
              <a:t> and c</a:t>
            </a:r>
            <a:r>
              <a:rPr lang="en-US" altLang="zh-TW" sz="2800" baseline="-25000">
                <a:solidFill>
                  <a:srgbClr val="C00000"/>
                </a:solidFill>
              </a:rPr>
              <a:t>2</a:t>
            </a:r>
            <a:r>
              <a:rPr lang="en-US" altLang="zh-TW" sz="2800">
                <a:solidFill>
                  <a:srgbClr val="C00000"/>
                </a:solidFill>
              </a:rPr>
              <a:t>, and </a:t>
            </a:r>
            <a:r>
              <a:rPr lang="en-US" altLang="zh-TW" sz="2800" i="1">
                <a:solidFill>
                  <a:srgbClr val="C00000"/>
                </a:solidFill>
              </a:rPr>
              <a:t>n</a:t>
            </a:r>
            <a:r>
              <a:rPr lang="en-US" altLang="zh-TW" sz="2800" i="1" baseline="-25000">
                <a:solidFill>
                  <a:srgbClr val="C00000"/>
                </a:solidFill>
              </a:rPr>
              <a:t>0</a:t>
            </a:r>
            <a:r>
              <a:rPr lang="en-US" altLang="zh-TW" sz="2800">
                <a:solidFill>
                  <a:srgbClr val="C00000"/>
                </a:solidFill>
              </a:rPr>
              <a:t> </a:t>
            </a:r>
            <a:r>
              <a:rPr lang="en-US" altLang="zh-TW" sz="2800"/>
              <a:t>such that </a:t>
            </a:r>
            <a:r>
              <a:rPr lang="en-US" altLang="zh-TW" sz="2800" i="1">
                <a:solidFill>
                  <a:srgbClr val="C00000"/>
                </a:solidFill>
                <a:sym typeface="Symbol" pitchFamily="2" charset="2"/>
              </a:rPr>
              <a:t>c</a:t>
            </a:r>
            <a:r>
              <a:rPr lang="en-US" altLang="zh-TW" sz="2800" i="1" baseline="-25000">
                <a:solidFill>
                  <a:srgbClr val="C00000"/>
                </a:solidFill>
                <a:sym typeface="Symbol" pitchFamily="2" charset="2"/>
              </a:rPr>
              <a:t>1</a:t>
            </a:r>
            <a:r>
              <a:rPr lang="en-US" altLang="zh-TW" sz="2800" i="1">
                <a:sym typeface="Symbol" pitchFamily="2" charset="2"/>
              </a:rPr>
              <a:t>g</a:t>
            </a:r>
            <a:r>
              <a:rPr lang="en-US" altLang="zh-TW" sz="2800">
                <a:sym typeface="Symbol" pitchFamily="2" charset="2"/>
              </a:rPr>
              <a:t> (</a:t>
            </a:r>
            <a:r>
              <a:rPr lang="en-US" altLang="zh-TW" sz="2800" i="1">
                <a:sym typeface="Symbol" pitchFamily="2" charset="2"/>
              </a:rPr>
              <a:t>n</a:t>
            </a:r>
            <a:r>
              <a:rPr lang="en-US" altLang="zh-TW" sz="2800">
                <a:sym typeface="Symbol" pitchFamily="2" charset="2"/>
              </a:rPr>
              <a:t>)  </a:t>
            </a:r>
            <a:r>
              <a:rPr lang="en-US" altLang="zh-TW" sz="2800" i="1"/>
              <a:t>f</a:t>
            </a:r>
            <a:r>
              <a:rPr lang="en-US" altLang="zh-TW" sz="2800"/>
              <a:t> (</a:t>
            </a:r>
            <a:r>
              <a:rPr lang="en-US" altLang="zh-TW" sz="2800" i="1"/>
              <a:t>n</a:t>
            </a:r>
            <a:r>
              <a:rPr lang="en-US" altLang="zh-TW" sz="2800"/>
              <a:t>) </a:t>
            </a:r>
            <a:r>
              <a:rPr lang="en-US" altLang="zh-TW" sz="2800">
                <a:sym typeface="Symbol" pitchFamily="2" charset="2"/>
              </a:rPr>
              <a:t> </a:t>
            </a:r>
            <a:r>
              <a:rPr lang="en-US" altLang="zh-TW" sz="2800" i="1">
                <a:solidFill>
                  <a:srgbClr val="C00000"/>
                </a:solidFill>
                <a:sym typeface="Symbol" pitchFamily="2" charset="2"/>
              </a:rPr>
              <a:t>c</a:t>
            </a:r>
            <a:r>
              <a:rPr lang="en-US" altLang="zh-TW" sz="2800" i="1" baseline="-25000">
                <a:solidFill>
                  <a:srgbClr val="C00000"/>
                </a:solidFill>
                <a:sym typeface="Symbol" pitchFamily="2" charset="2"/>
              </a:rPr>
              <a:t>2</a:t>
            </a:r>
            <a:r>
              <a:rPr lang="en-US" altLang="zh-TW" sz="2800" i="1">
                <a:sym typeface="Symbol" pitchFamily="2" charset="2"/>
              </a:rPr>
              <a:t>g </a:t>
            </a:r>
            <a:r>
              <a:rPr lang="en-US" altLang="zh-TW" sz="2800">
                <a:sym typeface="Symbol" pitchFamily="2" charset="2"/>
              </a:rPr>
              <a:t>(</a:t>
            </a:r>
            <a:r>
              <a:rPr lang="en-US" altLang="zh-TW" sz="2800" i="1">
                <a:sym typeface="Symbol" pitchFamily="2" charset="2"/>
              </a:rPr>
              <a:t>n</a:t>
            </a:r>
            <a:r>
              <a:rPr lang="en-US" altLang="zh-TW" sz="2800">
                <a:sym typeface="Symbol" pitchFamily="2" charset="2"/>
              </a:rPr>
              <a:t>) for all </a:t>
            </a:r>
            <a:r>
              <a:rPr lang="en-US" altLang="zh-TW" sz="2800" i="1">
                <a:sym typeface="Symbol" pitchFamily="2" charset="2"/>
              </a:rPr>
              <a:t>n</a:t>
            </a:r>
            <a:r>
              <a:rPr lang="en-US" altLang="zh-TW" sz="2800">
                <a:sym typeface="Symbol" pitchFamily="2" charset="2"/>
              </a:rPr>
              <a:t>, </a:t>
            </a:r>
            <a:r>
              <a:rPr lang="en-US" altLang="zh-TW" sz="2800" i="1">
                <a:solidFill>
                  <a:srgbClr val="C00000"/>
                </a:solidFill>
                <a:sym typeface="Symbol" pitchFamily="2" charset="2"/>
              </a:rPr>
              <a:t>n</a:t>
            </a:r>
            <a:r>
              <a:rPr lang="en-US" altLang="zh-TW" sz="2800">
                <a:solidFill>
                  <a:srgbClr val="C00000"/>
                </a:solidFill>
                <a:sym typeface="Symbol" pitchFamily="2" charset="2"/>
              </a:rPr>
              <a:t>  </a:t>
            </a:r>
            <a:r>
              <a:rPr lang="en-US" altLang="zh-TW" sz="2800" i="1">
                <a:solidFill>
                  <a:srgbClr val="C00000"/>
                </a:solidFill>
                <a:sym typeface="Symbol" pitchFamily="2" charset="2"/>
              </a:rPr>
              <a:t>n</a:t>
            </a:r>
            <a:r>
              <a:rPr lang="en-US" altLang="zh-TW" sz="2800" i="1" baseline="-25000">
                <a:solidFill>
                  <a:srgbClr val="C00000"/>
                </a:solidFill>
                <a:sym typeface="Symbol" pitchFamily="2" charset="2"/>
              </a:rPr>
              <a:t>0</a:t>
            </a:r>
            <a:r>
              <a:rPr lang="en-US" altLang="zh-TW" sz="2800">
                <a:sym typeface="Symbol" pitchFamily="2" charset="2"/>
              </a:rPr>
              <a:t>.</a:t>
            </a:r>
            <a:endParaRPr lang="en-US" altLang="zh-TW" sz="2800"/>
          </a:p>
          <a:p>
            <a:pPr eaLnBrk="1" hangingPunct="1"/>
            <a:r>
              <a:rPr lang="en-US" altLang="zh-TW" sz="2800"/>
              <a:t>Examples</a:t>
            </a:r>
          </a:p>
          <a:p>
            <a:pPr lvl="1" eaLnBrk="1" hangingPunct="1"/>
            <a:r>
              <a:rPr lang="en-US" altLang="zh-TW" sz="2400"/>
              <a:t>3n+2=</a:t>
            </a:r>
            <a:r>
              <a:rPr lang="el-GR" altLang="zh-TW" sz="2400"/>
              <a:t>Θ</a:t>
            </a:r>
            <a:r>
              <a:rPr lang="en-US" altLang="zh-TW" sz="2400"/>
              <a:t>(n)	</a:t>
            </a:r>
            <a:endParaRPr lang="en-US" altLang="zh-TW" sz="2400">
              <a:sym typeface="Symbol" pitchFamily="2" charset="2"/>
            </a:endParaRPr>
          </a:p>
          <a:p>
            <a:pPr lvl="1" eaLnBrk="1" hangingPunct="1"/>
            <a:r>
              <a:rPr lang="en-US" altLang="zh-TW" sz="2400">
                <a:sym typeface="Symbol" pitchFamily="2" charset="2"/>
              </a:rPr>
              <a:t>3n+3=</a:t>
            </a:r>
            <a:r>
              <a:rPr lang="el-GR" altLang="zh-TW" sz="2400"/>
              <a:t>Θ</a:t>
            </a:r>
            <a:r>
              <a:rPr lang="en-US" altLang="zh-TW" sz="2400">
                <a:sym typeface="Symbol" pitchFamily="2" charset="2"/>
              </a:rPr>
              <a:t>(n)	</a:t>
            </a:r>
          </a:p>
          <a:p>
            <a:pPr lvl="1" eaLnBrk="1" hangingPunct="1"/>
            <a:r>
              <a:rPr lang="en-US" altLang="zh-TW" sz="2400">
                <a:sym typeface="Symbol" pitchFamily="2" charset="2"/>
              </a:rPr>
              <a:t>100n+6=</a:t>
            </a:r>
            <a:r>
              <a:rPr lang="el-GR" altLang="zh-TW" sz="2400"/>
              <a:t>Θ</a:t>
            </a:r>
            <a:r>
              <a:rPr lang="en-US" altLang="zh-TW" sz="2400">
                <a:sym typeface="Symbol" pitchFamily="2" charset="2"/>
              </a:rPr>
              <a:t>(n)	</a:t>
            </a:r>
          </a:p>
          <a:p>
            <a:pPr lvl="1" eaLnBrk="1" hangingPunct="1"/>
            <a:r>
              <a:rPr lang="en-US" altLang="zh-TW" sz="2400">
                <a:sym typeface="Symbol" pitchFamily="2" charset="2"/>
              </a:rPr>
              <a:t>10n</a:t>
            </a:r>
            <a:r>
              <a:rPr lang="en-US" altLang="zh-TW" sz="2400" baseline="30000">
                <a:sym typeface="Symbol" pitchFamily="2" charset="2"/>
              </a:rPr>
              <a:t>2</a:t>
            </a:r>
            <a:r>
              <a:rPr lang="en-US" altLang="zh-TW" sz="2400">
                <a:sym typeface="Symbol" pitchFamily="2" charset="2"/>
              </a:rPr>
              <a:t>+4n+2=</a:t>
            </a:r>
            <a:r>
              <a:rPr lang="el-GR" altLang="zh-TW" sz="2400"/>
              <a:t>Θ</a:t>
            </a:r>
            <a:r>
              <a:rPr lang="en-US" altLang="zh-TW" sz="2400">
                <a:sym typeface="Symbol" pitchFamily="2" charset="2"/>
              </a:rPr>
              <a:t>(n</a:t>
            </a:r>
            <a:r>
              <a:rPr lang="en-US" altLang="zh-TW" sz="2400" baseline="30000">
                <a:sym typeface="Symbol" pitchFamily="2" charset="2"/>
              </a:rPr>
              <a:t>2</a:t>
            </a:r>
            <a:r>
              <a:rPr lang="en-US" altLang="zh-TW" sz="2400">
                <a:sym typeface="Symbol" pitchFamily="2" charset="2"/>
              </a:rPr>
              <a:t>)</a:t>
            </a:r>
          </a:p>
          <a:p>
            <a:pPr lvl="1" eaLnBrk="1" hangingPunct="1"/>
            <a:r>
              <a:rPr lang="en-US" altLang="zh-TW" sz="2400">
                <a:sym typeface="Symbol" pitchFamily="2" charset="2"/>
              </a:rPr>
              <a:t>6*2</a:t>
            </a:r>
            <a:r>
              <a:rPr lang="en-US" altLang="zh-TW" sz="2400" baseline="30000">
                <a:sym typeface="Symbol" pitchFamily="2" charset="2"/>
              </a:rPr>
              <a:t>n</a:t>
            </a:r>
            <a:r>
              <a:rPr lang="en-US" altLang="zh-TW" sz="2400">
                <a:sym typeface="Symbol" pitchFamily="2" charset="2"/>
              </a:rPr>
              <a:t>+n</a:t>
            </a:r>
            <a:r>
              <a:rPr lang="en-US" altLang="zh-TW" sz="2400" baseline="30000">
                <a:sym typeface="Symbol" pitchFamily="2" charset="2"/>
              </a:rPr>
              <a:t>2</a:t>
            </a:r>
            <a:r>
              <a:rPr lang="en-US" altLang="zh-TW" sz="2400">
                <a:sym typeface="Symbol" pitchFamily="2" charset="2"/>
              </a:rPr>
              <a:t>=</a:t>
            </a:r>
            <a:r>
              <a:rPr lang="el-GR" altLang="zh-TW" sz="2400"/>
              <a:t>Θ</a:t>
            </a:r>
            <a:r>
              <a:rPr lang="en-US" altLang="zh-TW" sz="2400">
                <a:sym typeface="Symbol" pitchFamily="2" charset="2"/>
              </a:rPr>
              <a:t>(2</a:t>
            </a:r>
            <a:r>
              <a:rPr lang="en-US" altLang="zh-TW" sz="2400" baseline="30000">
                <a:sym typeface="Symbol" pitchFamily="2" charset="2"/>
              </a:rPr>
              <a:t>n</a:t>
            </a:r>
            <a:r>
              <a:rPr lang="en-US" altLang="zh-TW" sz="2400">
                <a:sym typeface="Symbol" pitchFamily="2" charset="2"/>
              </a:rPr>
              <a:t>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頁尾版面配置區 3">
            <a:extLst>
              <a:ext uri="{FF2B5EF4-FFF2-40B4-BE49-F238E27FC236}">
                <a16:creationId xmlns:a16="http://schemas.microsoft.com/office/drawing/2014/main" id="{4BFB8689-7531-6243-B329-3F948F2A1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19458" name="投影片編號版面配置區 4">
            <a:extLst>
              <a:ext uri="{FF2B5EF4-FFF2-40B4-BE49-F238E27FC236}">
                <a16:creationId xmlns:a16="http://schemas.microsoft.com/office/drawing/2014/main" id="{BD319C68-2DED-974F-BB12-C7A7523A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1D4D8D24-566B-9D4C-9064-2FD443BBA013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5</a:t>
            </a:fld>
            <a:endParaRPr lang="en-US" altLang="zh-TW" sz="1400"/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2500CE43-773B-3842-93CF-6D3859B474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3000" y="304800"/>
            <a:ext cx="7772400" cy="6324600"/>
          </a:xfrm>
        </p:spPr>
        <p:txBody>
          <a:bodyPr/>
          <a:lstStyle/>
          <a:p>
            <a:pPr eaLnBrk="1" hangingPunct="1"/>
            <a:r>
              <a:rPr lang="en-US" altLang="zh-TW" sz="2400" b="1" u="sng" dirty="0"/>
              <a:t>*Structure 1.1:</a:t>
            </a:r>
            <a:r>
              <a:rPr lang="en-US" altLang="zh-TW" sz="2400" u="sng" dirty="0"/>
              <a:t>Abstract data type </a:t>
            </a:r>
            <a:r>
              <a:rPr lang="en-US" altLang="zh-TW" sz="2400" i="1" u="sng" dirty="0" err="1"/>
              <a:t>Natural_Number</a:t>
            </a:r>
            <a:r>
              <a:rPr lang="en-US" altLang="zh-TW" sz="2400" i="1" u="sng" dirty="0"/>
              <a:t> </a:t>
            </a:r>
            <a:r>
              <a:rPr lang="en-US" altLang="zh-TW" sz="2400" u="sng" dirty="0"/>
              <a:t>(p.20)</a:t>
            </a:r>
            <a:br>
              <a:rPr lang="en-US" altLang="zh-TW" sz="2400" u="sng" dirty="0"/>
            </a:br>
            <a:r>
              <a:rPr lang="en-US" altLang="zh-TW" sz="2000" b="1" dirty="0"/>
              <a:t>structure</a:t>
            </a:r>
            <a:r>
              <a:rPr lang="en-US" altLang="zh-TW" sz="2000" dirty="0"/>
              <a:t> </a:t>
            </a:r>
            <a:r>
              <a:rPr lang="en-US" altLang="zh-TW" sz="2000" dirty="0" err="1"/>
              <a:t>Natural_Number</a:t>
            </a:r>
            <a:r>
              <a:rPr lang="en-US" altLang="zh-TW" sz="2000" dirty="0"/>
              <a:t> is</a:t>
            </a:r>
            <a:br>
              <a:rPr lang="en-US" altLang="zh-TW" sz="2000" dirty="0"/>
            </a:br>
            <a:r>
              <a:rPr lang="en-US" altLang="zh-TW" sz="2000" dirty="0"/>
              <a:t>    </a:t>
            </a:r>
            <a:r>
              <a:rPr lang="en-US" altLang="zh-TW" sz="2000" b="1" dirty="0"/>
              <a:t>objects</a:t>
            </a:r>
            <a:r>
              <a:rPr lang="en-US" altLang="zh-TW" sz="2000" dirty="0"/>
              <a:t>:  an ordered subrange of the integers starting at zero and ending </a:t>
            </a:r>
            <a:br>
              <a:rPr lang="en-US" altLang="zh-TW" sz="2000" dirty="0"/>
            </a:br>
            <a:r>
              <a:rPr lang="en-US" altLang="zh-TW" sz="2000" dirty="0"/>
              <a:t>	     at the maximum integer (</a:t>
            </a:r>
            <a:r>
              <a:rPr lang="en-US" altLang="zh-TW" sz="2000" i="1" dirty="0"/>
              <a:t>INT_MAX</a:t>
            </a:r>
            <a:r>
              <a:rPr lang="en-US" altLang="zh-TW" sz="2000" dirty="0"/>
              <a:t>) on the computer</a:t>
            </a:r>
            <a:br>
              <a:rPr lang="en-US" altLang="zh-TW" sz="2000" dirty="0"/>
            </a:br>
            <a:r>
              <a:rPr lang="en-US" altLang="zh-TW" sz="2000" dirty="0"/>
              <a:t>    </a:t>
            </a:r>
            <a:r>
              <a:rPr lang="en-US" altLang="zh-TW" sz="2000" b="1" dirty="0"/>
              <a:t>functions</a:t>
            </a:r>
            <a:r>
              <a:rPr lang="en-US" altLang="zh-TW" sz="2000" dirty="0"/>
              <a:t>:</a:t>
            </a:r>
            <a:br>
              <a:rPr lang="en-US" altLang="zh-TW" sz="2000" dirty="0"/>
            </a:br>
            <a:r>
              <a:rPr lang="en-US" altLang="zh-TW" sz="2000" dirty="0"/>
              <a:t>       for all x, y </a:t>
            </a:r>
            <a:r>
              <a:rPr lang="en-US" altLang="zh-TW" sz="2000" dirty="0">
                <a:sym typeface="Symbol" pitchFamily="2" charset="2"/>
              </a:rPr>
              <a:t> </a:t>
            </a:r>
            <a:r>
              <a:rPr lang="en-US" altLang="zh-TW" sz="2000" i="1" dirty="0" err="1">
                <a:sym typeface="Symbol" pitchFamily="2" charset="2"/>
              </a:rPr>
              <a:t>Nat_Number</a:t>
            </a:r>
            <a:r>
              <a:rPr lang="en-US" altLang="zh-TW" sz="2000" dirty="0">
                <a:sym typeface="Symbol" pitchFamily="2" charset="2"/>
              </a:rPr>
              <a:t>; </a:t>
            </a:r>
            <a:r>
              <a:rPr lang="en-US" altLang="zh-TW" sz="2000" i="1" dirty="0">
                <a:sym typeface="Symbol" pitchFamily="2" charset="2"/>
              </a:rPr>
              <a:t>TRUE, FALSE  Boolean</a:t>
            </a:r>
            <a:br>
              <a:rPr lang="en-US" altLang="zh-TW" sz="2000" i="1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and where +, -, &lt;, and == are the usual integer operations.</a:t>
            </a:r>
            <a:br>
              <a:rPr lang="en-US" altLang="zh-TW" sz="2000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</a:t>
            </a:r>
            <a:r>
              <a:rPr lang="en-US" altLang="zh-TW" sz="2000" i="1" dirty="0" err="1">
                <a:sym typeface="Symbol" pitchFamily="2" charset="2"/>
              </a:rPr>
              <a:t>Nat_No</a:t>
            </a:r>
            <a:r>
              <a:rPr lang="en-US" altLang="zh-TW" sz="2000" i="1" dirty="0">
                <a:sym typeface="Symbol" pitchFamily="2" charset="2"/>
              </a:rPr>
              <a:t> </a:t>
            </a:r>
            <a:r>
              <a:rPr lang="en-US" altLang="zh-TW" sz="2000" dirty="0">
                <a:sym typeface="Symbol" pitchFamily="2" charset="2"/>
              </a:rPr>
              <a:t>Zero (  )        	::=  0</a:t>
            </a:r>
            <a:br>
              <a:rPr lang="en-US" altLang="zh-TW" sz="2000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</a:t>
            </a:r>
            <a:r>
              <a:rPr lang="en-US" altLang="zh-TW" sz="2000" i="1" dirty="0">
                <a:sym typeface="Symbol" pitchFamily="2" charset="2"/>
              </a:rPr>
              <a:t>Boolean</a:t>
            </a:r>
            <a:r>
              <a:rPr lang="en-US" altLang="zh-TW" sz="2000" dirty="0">
                <a:sym typeface="Symbol" pitchFamily="2" charset="2"/>
              </a:rPr>
              <a:t>  </a:t>
            </a:r>
            <a:r>
              <a:rPr lang="en-US" altLang="zh-TW" sz="2000" dirty="0" err="1">
                <a:sym typeface="Symbol" pitchFamily="2" charset="2"/>
              </a:rPr>
              <a:t>Is_Zero</a:t>
            </a:r>
            <a:r>
              <a:rPr lang="en-US" altLang="zh-TW" sz="2000" dirty="0">
                <a:sym typeface="Symbol" pitchFamily="2" charset="2"/>
              </a:rPr>
              <a:t>(x)   	::= </a:t>
            </a:r>
            <a:r>
              <a:rPr lang="en-US" altLang="zh-TW" sz="2000" b="1" dirty="0">
                <a:sym typeface="Symbol" pitchFamily="2" charset="2"/>
              </a:rPr>
              <a:t>if </a:t>
            </a:r>
            <a:r>
              <a:rPr lang="en-US" altLang="zh-TW" sz="2000" dirty="0">
                <a:sym typeface="Symbol" pitchFamily="2" charset="2"/>
              </a:rPr>
              <a:t>(x) </a:t>
            </a:r>
            <a:r>
              <a:rPr lang="en-US" altLang="zh-TW" sz="2000" b="1" dirty="0">
                <a:sym typeface="Symbol" pitchFamily="2" charset="2"/>
              </a:rPr>
              <a:t>return</a:t>
            </a:r>
            <a:r>
              <a:rPr lang="en-US" altLang="zh-TW" sz="2000" dirty="0">
                <a:sym typeface="Symbol" pitchFamily="2" charset="2"/>
              </a:rPr>
              <a:t> </a:t>
            </a:r>
            <a:r>
              <a:rPr lang="en-US" altLang="zh-TW" sz="2000" i="1" dirty="0">
                <a:sym typeface="Symbol" pitchFamily="2" charset="2"/>
              </a:rPr>
              <a:t>FALSE</a:t>
            </a:r>
            <a:br>
              <a:rPr lang="en-US" altLang="zh-TW" sz="2000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                                          </a:t>
            </a:r>
            <a:r>
              <a:rPr lang="en-US" altLang="zh-TW" sz="2000" b="1" dirty="0">
                <a:sym typeface="Symbol" pitchFamily="2" charset="2"/>
              </a:rPr>
              <a:t>else return</a:t>
            </a:r>
            <a:r>
              <a:rPr lang="en-US" altLang="zh-TW" sz="2000" dirty="0">
                <a:sym typeface="Symbol" pitchFamily="2" charset="2"/>
              </a:rPr>
              <a:t> </a:t>
            </a:r>
            <a:r>
              <a:rPr lang="en-US" altLang="zh-TW" sz="2000" i="1" dirty="0">
                <a:sym typeface="Symbol" pitchFamily="2" charset="2"/>
              </a:rPr>
              <a:t>TRUE</a:t>
            </a:r>
            <a:br>
              <a:rPr lang="en-US" altLang="zh-TW" sz="2000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</a:t>
            </a:r>
            <a:r>
              <a:rPr lang="en-US" altLang="zh-TW" sz="2000" i="1" dirty="0">
                <a:sym typeface="Symbol" pitchFamily="2" charset="2"/>
              </a:rPr>
              <a:t>Boolean</a:t>
            </a:r>
            <a:r>
              <a:rPr lang="en-US" altLang="zh-TW" sz="2000" dirty="0">
                <a:sym typeface="Symbol" pitchFamily="2" charset="2"/>
              </a:rPr>
              <a:t> Equal(</a:t>
            </a:r>
            <a:r>
              <a:rPr lang="en-US" altLang="zh-TW" sz="2000" dirty="0" err="1">
                <a:sym typeface="Symbol" pitchFamily="2" charset="2"/>
              </a:rPr>
              <a:t>x,y</a:t>
            </a:r>
            <a:r>
              <a:rPr lang="en-US" altLang="zh-TW" sz="2000" dirty="0">
                <a:sym typeface="Symbol" pitchFamily="2" charset="2"/>
              </a:rPr>
              <a:t>)   	::= </a:t>
            </a:r>
            <a:r>
              <a:rPr lang="en-US" altLang="zh-TW" sz="2000" b="1" dirty="0">
                <a:sym typeface="Symbol" pitchFamily="2" charset="2"/>
              </a:rPr>
              <a:t>if </a:t>
            </a:r>
            <a:r>
              <a:rPr lang="en-US" altLang="zh-TW" sz="2000" dirty="0">
                <a:sym typeface="Symbol" pitchFamily="2" charset="2"/>
              </a:rPr>
              <a:t>(x== y) </a:t>
            </a:r>
            <a:r>
              <a:rPr lang="en-US" altLang="zh-TW" sz="2000" b="1" dirty="0">
                <a:sym typeface="Symbol" pitchFamily="2" charset="2"/>
              </a:rPr>
              <a:t>return</a:t>
            </a:r>
            <a:r>
              <a:rPr lang="en-US" altLang="zh-TW" sz="2000" dirty="0">
                <a:sym typeface="Symbol" pitchFamily="2" charset="2"/>
              </a:rPr>
              <a:t> </a:t>
            </a:r>
            <a:r>
              <a:rPr lang="en-US" altLang="zh-TW" sz="2000" i="1" dirty="0">
                <a:sym typeface="Symbol" pitchFamily="2" charset="2"/>
              </a:rPr>
              <a:t>TRUE</a:t>
            </a:r>
            <a:br>
              <a:rPr lang="en-US" altLang="zh-TW" sz="2000" i="1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                                         </a:t>
            </a:r>
            <a:r>
              <a:rPr lang="en-US" altLang="zh-TW" sz="2000" b="1" dirty="0">
                <a:sym typeface="Symbol" pitchFamily="2" charset="2"/>
              </a:rPr>
              <a:t>else return</a:t>
            </a:r>
            <a:r>
              <a:rPr lang="en-US" altLang="zh-TW" sz="2000" dirty="0">
                <a:sym typeface="Symbol" pitchFamily="2" charset="2"/>
              </a:rPr>
              <a:t> </a:t>
            </a:r>
            <a:r>
              <a:rPr lang="en-US" altLang="zh-TW" sz="2000" i="1" dirty="0">
                <a:sym typeface="Symbol" pitchFamily="2" charset="2"/>
              </a:rPr>
              <a:t>FALSE</a:t>
            </a:r>
            <a:br>
              <a:rPr lang="en-US" altLang="zh-TW" sz="2000" i="1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</a:t>
            </a:r>
            <a:r>
              <a:rPr lang="en-US" altLang="zh-TW" sz="2000" i="1" dirty="0" err="1">
                <a:sym typeface="Symbol" pitchFamily="2" charset="2"/>
              </a:rPr>
              <a:t>Nat_No</a:t>
            </a:r>
            <a:r>
              <a:rPr lang="en-US" altLang="zh-TW" sz="2000" dirty="0">
                <a:sym typeface="Symbol" pitchFamily="2" charset="2"/>
              </a:rPr>
              <a:t> Successor(x) 	::= </a:t>
            </a:r>
            <a:r>
              <a:rPr lang="en-US" altLang="zh-TW" sz="2000" b="1" dirty="0">
                <a:sym typeface="Symbol" pitchFamily="2" charset="2"/>
              </a:rPr>
              <a:t>if</a:t>
            </a:r>
            <a:r>
              <a:rPr lang="en-US" altLang="zh-TW" sz="2000" dirty="0">
                <a:sym typeface="Symbol" pitchFamily="2" charset="2"/>
              </a:rPr>
              <a:t> (x == </a:t>
            </a:r>
            <a:r>
              <a:rPr lang="en-US" altLang="zh-TW" sz="2000" i="1" dirty="0">
                <a:sym typeface="Symbol" pitchFamily="2" charset="2"/>
              </a:rPr>
              <a:t>INT_MAX</a:t>
            </a:r>
            <a:r>
              <a:rPr lang="en-US" altLang="zh-TW" sz="2000" dirty="0">
                <a:sym typeface="Symbol" pitchFamily="2" charset="2"/>
              </a:rPr>
              <a:t>) </a:t>
            </a:r>
            <a:r>
              <a:rPr lang="en-US" altLang="zh-TW" sz="2000" b="1" dirty="0">
                <a:sym typeface="Symbol" pitchFamily="2" charset="2"/>
              </a:rPr>
              <a:t>return</a:t>
            </a:r>
            <a:r>
              <a:rPr lang="en-US" altLang="zh-TW" sz="2000" dirty="0">
                <a:sym typeface="Symbol" pitchFamily="2" charset="2"/>
              </a:rPr>
              <a:t> x</a:t>
            </a:r>
            <a:br>
              <a:rPr lang="en-US" altLang="zh-TW" sz="2000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                                          </a:t>
            </a:r>
            <a:r>
              <a:rPr lang="en-US" altLang="zh-TW" sz="2000" b="1" dirty="0">
                <a:sym typeface="Symbol" pitchFamily="2" charset="2"/>
              </a:rPr>
              <a:t>else return</a:t>
            </a:r>
            <a:r>
              <a:rPr lang="en-US" altLang="zh-TW" sz="2000" dirty="0">
                <a:sym typeface="Symbol" pitchFamily="2" charset="2"/>
              </a:rPr>
              <a:t> x+1</a:t>
            </a:r>
            <a:br>
              <a:rPr lang="en-US" altLang="zh-TW" sz="2000" dirty="0">
                <a:sym typeface="Symbol" pitchFamily="2" charset="2"/>
              </a:rPr>
            </a:br>
            <a:r>
              <a:rPr lang="zh-TW" altLang="en-US" sz="2000" dirty="0">
                <a:sym typeface="Symbol" pitchFamily="2" charset="2"/>
              </a:rPr>
              <a:t>      </a:t>
            </a:r>
            <a:r>
              <a:rPr lang="en-US" altLang="zh-TW" sz="2000" dirty="0">
                <a:sym typeface="Symbol" pitchFamily="2" charset="2"/>
              </a:rPr>
              <a:t> </a:t>
            </a:r>
            <a:r>
              <a:rPr lang="en-US" altLang="zh-TW" sz="2000" i="1" dirty="0" err="1">
                <a:sym typeface="Symbol" pitchFamily="2" charset="2"/>
              </a:rPr>
              <a:t>Nat_No</a:t>
            </a:r>
            <a:r>
              <a:rPr lang="en-US" altLang="zh-TW" sz="2000" dirty="0">
                <a:sym typeface="Symbol" pitchFamily="2" charset="2"/>
              </a:rPr>
              <a:t> Add(x, y)      	::= </a:t>
            </a:r>
            <a:r>
              <a:rPr lang="en-US" altLang="zh-TW" sz="2000" b="1" dirty="0">
                <a:sym typeface="Symbol" pitchFamily="2" charset="2"/>
              </a:rPr>
              <a:t>if </a:t>
            </a:r>
            <a:r>
              <a:rPr lang="en-US" altLang="zh-TW" sz="2000" dirty="0">
                <a:sym typeface="Symbol" pitchFamily="2" charset="2"/>
              </a:rPr>
              <a:t>((</a:t>
            </a:r>
            <a:r>
              <a:rPr lang="en-US" altLang="zh-TW" sz="2000" dirty="0" err="1">
                <a:sym typeface="Symbol" pitchFamily="2" charset="2"/>
              </a:rPr>
              <a:t>x+y</a:t>
            </a:r>
            <a:r>
              <a:rPr lang="en-US" altLang="zh-TW" sz="2000" dirty="0">
                <a:sym typeface="Symbol" pitchFamily="2" charset="2"/>
              </a:rPr>
              <a:t>) &lt;= </a:t>
            </a:r>
            <a:r>
              <a:rPr lang="en-US" altLang="zh-TW" sz="2000" i="1" dirty="0">
                <a:sym typeface="Symbol" pitchFamily="2" charset="2"/>
              </a:rPr>
              <a:t>INT_MAX</a:t>
            </a:r>
            <a:r>
              <a:rPr lang="en-US" altLang="zh-TW" sz="2000" dirty="0">
                <a:sym typeface="Symbol" pitchFamily="2" charset="2"/>
              </a:rPr>
              <a:t>) </a:t>
            </a:r>
            <a:r>
              <a:rPr lang="en-US" altLang="zh-TW" sz="2000" b="1" dirty="0">
                <a:sym typeface="Symbol" pitchFamily="2" charset="2"/>
              </a:rPr>
              <a:t>return</a:t>
            </a:r>
            <a:r>
              <a:rPr lang="en-US" altLang="zh-TW" sz="2000" dirty="0">
                <a:sym typeface="Symbol" pitchFamily="2" charset="2"/>
              </a:rPr>
              <a:t> </a:t>
            </a:r>
            <a:r>
              <a:rPr lang="en-US" altLang="zh-TW" sz="2000" dirty="0" err="1">
                <a:sym typeface="Symbol" pitchFamily="2" charset="2"/>
              </a:rPr>
              <a:t>x+y</a:t>
            </a:r>
            <a:r>
              <a:rPr lang="en-US" altLang="zh-TW" sz="2000" dirty="0">
                <a:sym typeface="Symbol" pitchFamily="2" charset="2"/>
              </a:rPr>
              <a:t> </a:t>
            </a:r>
            <a:br>
              <a:rPr lang="en-US" altLang="zh-TW" sz="2000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                                          </a:t>
            </a:r>
            <a:r>
              <a:rPr lang="en-US" altLang="zh-TW" sz="2000" b="1" dirty="0">
                <a:sym typeface="Symbol" pitchFamily="2" charset="2"/>
              </a:rPr>
              <a:t>else return</a:t>
            </a:r>
            <a:r>
              <a:rPr lang="en-US" altLang="zh-TW" sz="2000" dirty="0">
                <a:sym typeface="Symbol" pitchFamily="2" charset="2"/>
              </a:rPr>
              <a:t> </a:t>
            </a:r>
            <a:r>
              <a:rPr lang="en-US" altLang="zh-TW" sz="2000" i="1" dirty="0">
                <a:sym typeface="Symbol" pitchFamily="2" charset="2"/>
              </a:rPr>
              <a:t>INT_MAX</a:t>
            </a:r>
            <a:br>
              <a:rPr lang="en-US" altLang="zh-TW" sz="2000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</a:t>
            </a:r>
            <a:r>
              <a:rPr lang="en-US" altLang="zh-TW" sz="2000" i="1" dirty="0" err="1">
                <a:sym typeface="Symbol" pitchFamily="2" charset="2"/>
              </a:rPr>
              <a:t>Nat_No</a:t>
            </a:r>
            <a:r>
              <a:rPr lang="en-US" altLang="zh-TW" sz="2000" dirty="0">
                <a:sym typeface="Symbol" pitchFamily="2" charset="2"/>
              </a:rPr>
              <a:t> Subtract(</a:t>
            </a:r>
            <a:r>
              <a:rPr lang="en-US" altLang="zh-TW" sz="2000" dirty="0" err="1">
                <a:sym typeface="Symbol" pitchFamily="2" charset="2"/>
              </a:rPr>
              <a:t>x,y</a:t>
            </a:r>
            <a:r>
              <a:rPr lang="en-US" altLang="zh-TW" sz="2000" dirty="0">
                <a:sym typeface="Symbol" pitchFamily="2" charset="2"/>
              </a:rPr>
              <a:t>)	::= </a:t>
            </a:r>
            <a:r>
              <a:rPr lang="en-US" altLang="zh-TW" sz="2000" b="1" dirty="0">
                <a:sym typeface="Symbol" pitchFamily="2" charset="2"/>
              </a:rPr>
              <a:t>if </a:t>
            </a:r>
            <a:r>
              <a:rPr lang="en-US" altLang="zh-TW" sz="2000" dirty="0">
                <a:sym typeface="Symbol" pitchFamily="2" charset="2"/>
              </a:rPr>
              <a:t>(x&lt;y) </a:t>
            </a:r>
            <a:r>
              <a:rPr lang="en-US" altLang="zh-TW" sz="2000" b="1" dirty="0">
                <a:sym typeface="Symbol" pitchFamily="2" charset="2"/>
              </a:rPr>
              <a:t>return</a:t>
            </a:r>
            <a:r>
              <a:rPr lang="en-US" altLang="zh-TW" sz="2000" dirty="0">
                <a:sym typeface="Symbol" pitchFamily="2" charset="2"/>
              </a:rPr>
              <a:t> 0</a:t>
            </a:r>
            <a:br>
              <a:rPr lang="en-US" altLang="zh-TW" sz="2000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                                             </a:t>
            </a:r>
            <a:r>
              <a:rPr lang="en-US" altLang="zh-TW" sz="2000" b="1" dirty="0">
                <a:sym typeface="Symbol" pitchFamily="2" charset="2"/>
              </a:rPr>
              <a:t>else return</a:t>
            </a:r>
            <a:r>
              <a:rPr lang="en-US" altLang="zh-TW" sz="2000" dirty="0">
                <a:sym typeface="Symbol" pitchFamily="2" charset="2"/>
              </a:rPr>
              <a:t> x-y</a:t>
            </a:r>
            <a:br>
              <a:rPr lang="en-US" altLang="zh-TW" sz="2000" dirty="0">
                <a:sym typeface="Symbol" pitchFamily="2" charset="2"/>
              </a:rPr>
            </a:br>
            <a:r>
              <a:rPr lang="en-US" altLang="zh-TW" sz="2000" dirty="0">
                <a:sym typeface="Symbol" pitchFamily="2" charset="2"/>
              </a:rPr>
              <a:t>    </a:t>
            </a:r>
            <a:r>
              <a:rPr lang="en-US" altLang="zh-TW" sz="2000" b="1" dirty="0">
                <a:sym typeface="Symbol" pitchFamily="2" charset="2"/>
              </a:rPr>
              <a:t>end </a:t>
            </a:r>
            <a:r>
              <a:rPr lang="en-US" altLang="zh-TW" sz="2000" i="1" dirty="0" err="1">
                <a:sym typeface="Symbol" pitchFamily="2" charset="2"/>
              </a:rPr>
              <a:t>Natural_Number</a:t>
            </a:r>
            <a:r>
              <a:rPr lang="en-US" altLang="zh-TW" sz="2000" dirty="0">
                <a:sym typeface="Symbol" pitchFamily="2" charset="2"/>
              </a:rPr>
              <a:t>   </a:t>
            </a:r>
            <a:br>
              <a:rPr lang="en-US" altLang="zh-TW" sz="2000" dirty="0"/>
            </a:br>
            <a:endParaRPr lang="en-US" altLang="zh-TW" sz="2400" b="1" u="sng" dirty="0"/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F464991F-AB82-6943-A3A8-902DB0CDEC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0125" y="5881688"/>
            <a:ext cx="17970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2000">
                <a:solidFill>
                  <a:srgbClr val="CC3300"/>
                </a:solidFill>
              </a:rPr>
              <a:t>::= is defined as</a:t>
            </a:r>
          </a:p>
        </p:txBody>
      </p:sp>
      <p:sp>
        <p:nvSpPr>
          <p:cNvPr id="19461" name="Rectangle 5">
            <a:extLst>
              <a:ext uri="{FF2B5EF4-FFF2-40B4-BE49-F238E27FC236}">
                <a16:creationId xmlns:a16="http://schemas.microsoft.com/office/drawing/2014/main" id="{883C39E3-E135-5645-9C62-3BFC4EB08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5943600"/>
            <a:ext cx="1752600" cy="30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頁尾版面配置區 3">
            <a:extLst>
              <a:ext uri="{FF2B5EF4-FFF2-40B4-BE49-F238E27FC236}">
                <a16:creationId xmlns:a16="http://schemas.microsoft.com/office/drawing/2014/main" id="{24BBC810-DFFD-DF4F-A74E-BC2C5FAE0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67586" name="投影片編號版面配置區 4">
            <a:extLst>
              <a:ext uri="{FF2B5EF4-FFF2-40B4-BE49-F238E27FC236}">
                <a16:creationId xmlns:a16="http://schemas.microsoft.com/office/drawing/2014/main" id="{5E8F8BAF-AFA0-8146-ADB1-3954FAFB0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081B775-FD00-A64F-A5C9-DA8A47A5B776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50</a:t>
            </a:fld>
            <a:endParaRPr lang="en-US" altLang="zh-TW" sz="1400"/>
          </a:p>
        </p:txBody>
      </p:sp>
      <p:sp>
        <p:nvSpPr>
          <p:cNvPr id="67587" name="Rectangle 2">
            <a:extLst>
              <a:ext uri="{FF2B5EF4-FFF2-40B4-BE49-F238E27FC236}">
                <a16:creationId xmlns:a16="http://schemas.microsoft.com/office/drawing/2014/main" id="{F29F34C6-B075-0D44-A60E-93B98CCEC9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z="2400" b="1" u="sng"/>
              <a:t>*Figure: </a:t>
            </a:r>
            <a:r>
              <a:rPr lang="en-US" altLang="zh-TW" sz="2400" u="sng"/>
              <a:t>Function values</a:t>
            </a:r>
            <a:endParaRPr lang="en-US" altLang="zh-TW" sz="2400" b="1" u="sng"/>
          </a:p>
        </p:txBody>
      </p:sp>
      <p:pic>
        <p:nvPicPr>
          <p:cNvPr id="67588" name="Picture 4" descr="twu3304">
            <a:extLst>
              <a:ext uri="{FF2B5EF4-FFF2-40B4-BE49-F238E27FC236}">
                <a16:creationId xmlns:a16="http://schemas.microsoft.com/office/drawing/2014/main" id="{3E8058F9-3EE2-7A4A-BB91-9B98FEC83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" t="23903" r="41502" b="53966"/>
          <a:stretch>
            <a:fillRect/>
          </a:stretch>
        </p:blipFill>
        <p:spPr bwMode="auto">
          <a:xfrm>
            <a:off x="1331913" y="1700213"/>
            <a:ext cx="7731125" cy="3700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頁尾版面配置區 3">
            <a:extLst>
              <a:ext uri="{FF2B5EF4-FFF2-40B4-BE49-F238E27FC236}">
                <a16:creationId xmlns:a16="http://schemas.microsoft.com/office/drawing/2014/main" id="{56D78B91-5910-044F-B0D1-CDEB68741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68610" name="投影片編號版面配置區 4">
            <a:extLst>
              <a:ext uri="{FF2B5EF4-FFF2-40B4-BE49-F238E27FC236}">
                <a16:creationId xmlns:a16="http://schemas.microsoft.com/office/drawing/2014/main" id="{7D877A15-FD4F-AA43-94DD-CECA3ABCB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64EDD21-B41C-1F45-A82A-46EAACAF7A8E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51</a:t>
            </a:fld>
            <a:endParaRPr lang="en-US" altLang="zh-TW" sz="1400"/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0C231A17-75A1-224E-A78C-AE28639D44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z="2400" b="1" u="sng"/>
              <a:t>*Figure 1.8: </a:t>
            </a:r>
            <a:r>
              <a:rPr lang="en-US" altLang="zh-TW" sz="2400" u="sng"/>
              <a:t>Plot of function values (p.43)</a:t>
            </a:r>
            <a:endParaRPr lang="en-US" altLang="zh-TW" sz="2400" b="1" u="sng"/>
          </a:p>
        </p:txBody>
      </p:sp>
      <p:pic>
        <p:nvPicPr>
          <p:cNvPr id="68612" name="Picture 5">
            <a:extLst>
              <a:ext uri="{FF2B5EF4-FFF2-40B4-BE49-F238E27FC236}">
                <a16:creationId xmlns:a16="http://schemas.microsoft.com/office/drawing/2014/main" id="{EF749DC6-D147-0F4F-BA28-8A14683D4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72" t="1637"/>
          <a:stretch>
            <a:fillRect/>
          </a:stretch>
        </p:blipFill>
        <p:spPr bwMode="auto">
          <a:xfrm>
            <a:off x="1828800" y="1524000"/>
            <a:ext cx="5759450" cy="457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8613" name="Text Box 6">
            <a:extLst>
              <a:ext uri="{FF2B5EF4-FFF2-40B4-BE49-F238E27FC236}">
                <a16:creationId xmlns:a16="http://schemas.microsoft.com/office/drawing/2014/main" id="{6BB1D210-0A91-F044-AA70-73A538803A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3276600"/>
            <a:ext cx="647700" cy="3365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600"/>
              <a:t>nlogn</a:t>
            </a:r>
          </a:p>
        </p:txBody>
      </p:sp>
      <p:sp>
        <p:nvSpPr>
          <p:cNvPr id="68614" name="Rectangle 8">
            <a:extLst>
              <a:ext uri="{FF2B5EF4-FFF2-40B4-BE49-F238E27FC236}">
                <a16:creationId xmlns:a16="http://schemas.microsoft.com/office/drawing/2014/main" id="{E6FB95AD-B67D-9541-B260-A7628D1F6F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200" y="5257800"/>
            <a:ext cx="457200" cy="152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000">
              <a:solidFill>
                <a:srgbClr val="CC3300"/>
              </a:solidFill>
            </a:endParaRPr>
          </a:p>
        </p:txBody>
      </p:sp>
      <p:sp>
        <p:nvSpPr>
          <p:cNvPr id="68615" name="Text Box 7">
            <a:extLst>
              <a:ext uri="{FF2B5EF4-FFF2-40B4-BE49-F238E27FC236}">
                <a16:creationId xmlns:a16="http://schemas.microsoft.com/office/drawing/2014/main" id="{E154C8AB-FC07-0C45-AA9B-BAC441F19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4724400"/>
            <a:ext cx="546100" cy="10699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600"/>
              <a:t>n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TW" sz="160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600"/>
              <a:t>logn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TW" sz="16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頁尾版面配置區 3">
            <a:extLst>
              <a:ext uri="{FF2B5EF4-FFF2-40B4-BE49-F238E27FC236}">
                <a16:creationId xmlns:a16="http://schemas.microsoft.com/office/drawing/2014/main" id="{ABF7193E-23EF-A241-9D5C-AD3C217E8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69634" name="投影片編號版面配置區 4">
            <a:extLst>
              <a:ext uri="{FF2B5EF4-FFF2-40B4-BE49-F238E27FC236}">
                <a16:creationId xmlns:a16="http://schemas.microsoft.com/office/drawing/2014/main" id="{0EC1951A-527F-C44F-8FD1-CE3F0211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DD20D7E-FA67-5845-9AF4-67F85A6DE08A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52</a:t>
            </a:fld>
            <a:endParaRPr lang="en-US" altLang="zh-TW" sz="1400"/>
          </a:p>
        </p:txBody>
      </p:sp>
      <p:sp>
        <p:nvSpPr>
          <p:cNvPr id="69635" name="Rectangle 2">
            <a:extLst>
              <a:ext uri="{FF2B5EF4-FFF2-40B4-BE49-F238E27FC236}">
                <a16:creationId xmlns:a16="http://schemas.microsoft.com/office/drawing/2014/main" id="{09481339-3761-D340-BA50-56420E570B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*Figure 1.9: </a:t>
            </a:r>
            <a:r>
              <a:rPr lang="en-US" altLang="zh-TW" sz="2000" u="sng"/>
              <a:t>Times on a 1 billion instruction per second computer (p.44)</a:t>
            </a:r>
            <a:r>
              <a:rPr lang="en-US" altLang="zh-TW" sz="2400" u="sng"/>
              <a:t> </a:t>
            </a:r>
            <a:endParaRPr lang="en-US" altLang="zh-TW" sz="2400" b="1" u="sng"/>
          </a:p>
        </p:txBody>
      </p:sp>
      <p:pic>
        <p:nvPicPr>
          <p:cNvPr id="69636" name="Picture 3" descr="twuB2B3">
            <a:extLst>
              <a:ext uri="{FF2B5EF4-FFF2-40B4-BE49-F238E27FC236}">
                <a16:creationId xmlns:a16="http://schemas.microsoft.com/office/drawing/2014/main" id="{E5D098B0-09BC-6941-A014-640D66377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9" t="27007" r="15616"/>
          <a:stretch>
            <a:fillRect/>
          </a:stretch>
        </p:blipFill>
        <p:spPr bwMode="auto">
          <a:xfrm>
            <a:off x="1104900" y="1143000"/>
            <a:ext cx="7861300" cy="480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標題 1">
            <a:extLst>
              <a:ext uri="{FF2B5EF4-FFF2-40B4-BE49-F238E27FC236}">
                <a16:creationId xmlns:a16="http://schemas.microsoft.com/office/drawing/2014/main" id="{4459CAFA-29E1-1144-A26B-4391E9E930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20482" name="頁尾版面配置區 2">
            <a:extLst>
              <a:ext uri="{FF2B5EF4-FFF2-40B4-BE49-F238E27FC236}">
                <a16:creationId xmlns:a16="http://schemas.microsoft.com/office/drawing/2014/main" id="{5B531470-DB4F-6C41-AE2F-269350B57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20483" name="投影片編號版面配置區 3">
            <a:extLst>
              <a:ext uri="{FF2B5EF4-FFF2-40B4-BE49-F238E27FC236}">
                <a16:creationId xmlns:a16="http://schemas.microsoft.com/office/drawing/2014/main" id="{377E570D-0D87-2B4D-9A72-5B254337C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8C91651-7C89-A449-A7D5-ECB81E0A527A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6</a:t>
            </a:fld>
            <a:endParaRPr lang="en-US" altLang="zh-TW"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頁尾版面配置區 5">
            <a:extLst>
              <a:ext uri="{FF2B5EF4-FFF2-40B4-BE49-F238E27FC236}">
                <a16:creationId xmlns:a16="http://schemas.microsoft.com/office/drawing/2014/main" id="{157751F6-39CB-0541-A613-85BD94647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21506" name="投影片編號版面配置區 6">
            <a:extLst>
              <a:ext uri="{FF2B5EF4-FFF2-40B4-BE49-F238E27FC236}">
                <a16:creationId xmlns:a16="http://schemas.microsoft.com/office/drawing/2014/main" id="{E4AC222E-44BC-2A46-820C-9A300EE15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60FFADE5-4D97-4140-99E1-91E7C4149D48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7</a:t>
            </a:fld>
            <a:endParaRPr lang="en-US" altLang="zh-TW" sz="1400"/>
          </a:p>
        </p:txBody>
      </p:sp>
      <p:sp>
        <p:nvSpPr>
          <p:cNvPr id="21507" name="Rectangle 1026">
            <a:extLst>
              <a:ext uri="{FF2B5EF4-FFF2-40B4-BE49-F238E27FC236}">
                <a16:creationId xmlns:a16="http://schemas.microsoft.com/office/drawing/2014/main" id="{87B98960-1F33-954D-B537-A52A428461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TW"/>
              <a:t>Algorithm</a:t>
            </a:r>
          </a:p>
        </p:txBody>
      </p:sp>
      <p:sp>
        <p:nvSpPr>
          <p:cNvPr id="21508" name="Rectangle 1027">
            <a:extLst>
              <a:ext uri="{FF2B5EF4-FFF2-40B4-BE49-F238E27FC236}">
                <a16:creationId xmlns:a16="http://schemas.microsoft.com/office/drawing/2014/main" id="{7DBA91E6-8877-8142-B04C-3F7ECF1401A5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/>
            <a:r>
              <a:rPr lang="en-US" altLang="zh-TW" sz="2800" dirty="0"/>
              <a:t>Definition</a:t>
            </a:r>
            <a:br>
              <a:rPr lang="en-US" altLang="zh-TW" sz="2800" dirty="0"/>
            </a:br>
            <a:r>
              <a:rPr lang="en-US" altLang="zh-TW" sz="2800" dirty="0"/>
              <a:t>An </a:t>
            </a:r>
            <a:r>
              <a:rPr lang="en-US" altLang="zh-TW" sz="2800" i="1" dirty="0">
                <a:solidFill>
                  <a:srgbClr val="CC3300"/>
                </a:solidFill>
              </a:rPr>
              <a:t>algorithm</a:t>
            </a:r>
            <a:r>
              <a:rPr lang="en-US" altLang="zh-TW" sz="2800" dirty="0"/>
              <a:t> is a finite set of instructions that accomplishes a particular task.</a:t>
            </a:r>
          </a:p>
          <a:p>
            <a:pPr eaLnBrk="1" hangingPunct="1"/>
            <a:r>
              <a:rPr lang="en-US" altLang="zh-TW" sz="2800" dirty="0"/>
              <a:t>Criteria</a:t>
            </a:r>
          </a:p>
          <a:p>
            <a:pPr lvl="1" eaLnBrk="1" hangingPunct="1"/>
            <a:r>
              <a:rPr lang="en-US" altLang="zh-TW" sz="2400" dirty="0"/>
              <a:t>input</a:t>
            </a:r>
          </a:p>
          <a:p>
            <a:pPr lvl="1" eaLnBrk="1" hangingPunct="1"/>
            <a:r>
              <a:rPr lang="en-US" altLang="zh-TW" sz="2400" dirty="0"/>
              <a:t>output</a:t>
            </a:r>
          </a:p>
          <a:p>
            <a:pPr lvl="1" eaLnBrk="1" hangingPunct="1"/>
            <a:r>
              <a:rPr lang="en-US" altLang="zh-TW" sz="2400" dirty="0"/>
              <a:t>definiteness: </a:t>
            </a:r>
            <a:r>
              <a:rPr lang="en-US" altLang="zh-TW" sz="2400" dirty="0">
                <a:solidFill>
                  <a:srgbClr val="008000"/>
                </a:solidFill>
              </a:rPr>
              <a:t>clear and unambiguous</a:t>
            </a:r>
            <a:r>
              <a:rPr lang="zh-TW" altLang="en-US" sz="2400" dirty="0">
                <a:solidFill>
                  <a:srgbClr val="008000"/>
                </a:solidFill>
              </a:rPr>
              <a:t> </a:t>
            </a:r>
            <a:r>
              <a:rPr lang="en-US" altLang="zh-TW" sz="2400" dirty="0">
                <a:solidFill>
                  <a:srgbClr val="008000"/>
                </a:solidFill>
              </a:rPr>
              <a:t>instructions</a:t>
            </a:r>
            <a:endParaRPr lang="en-US" altLang="zh-TW" sz="2400" dirty="0"/>
          </a:p>
          <a:p>
            <a:pPr lvl="1" eaLnBrk="1" hangingPunct="1"/>
            <a:r>
              <a:rPr lang="en-US" altLang="zh-TW" sz="2400" dirty="0"/>
              <a:t>finiteness: </a:t>
            </a:r>
            <a:r>
              <a:rPr lang="en-US" altLang="zh-TW" sz="2400" dirty="0">
                <a:solidFill>
                  <a:srgbClr val="008000"/>
                </a:solidFill>
              </a:rPr>
              <a:t>terminate after a </a:t>
            </a:r>
            <a:r>
              <a:rPr lang="en-US" altLang="zh-TW" sz="2400" i="1" dirty="0">
                <a:solidFill>
                  <a:srgbClr val="008000"/>
                </a:solidFill>
              </a:rPr>
              <a:t>finite</a:t>
            </a:r>
            <a:r>
              <a:rPr lang="en-US" altLang="zh-TW" sz="2400" dirty="0">
                <a:solidFill>
                  <a:srgbClr val="008000"/>
                </a:solidFill>
              </a:rPr>
              <a:t> number of steps</a:t>
            </a:r>
            <a:endParaRPr lang="en-US" altLang="zh-TW" sz="2400" dirty="0"/>
          </a:p>
          <a:p>
            <a:pPr lvl="1" eaLnBrk="1" hangingPunct="1"/>
            <a:r>
              <a:rPr lang="en-US" altLang="zh-TW" sz="2400" dirty="0"/>
              <a:t>effectiveness: </a:t>
            </a:r>
            <a:r>
              <a:rPr lang="en-US" altLang="zh-TW" sz="2400" dirty="0">
                <a:solidFill>
                  <a:srgbClr val="008000"/>
                </a:solidFill>
              </a:rPr>
              <a:t>instruction is basic enough to be carried out</a:t>
            </a:r>
            <a:endParaRPr lang="en-US" altLang="zh-TW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頁尾版面配置區 3">
            <a:extLst>
              <a:ext uri="{FF2B5EF4-FFF2-40B4-BE49-F238E27FC236}">
                <a16:creationId xmlns:a16="http://schemas.microsoft.com/office/drawing/2014/main" id="{2D659EF2-26E9-8A45-B96F-8DE3DE624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22530" name="投影片編號版面配置區 4">
            <a:extLst>
              <a:ext uri="{FF2B5EF4-FFF2-40B4-BE49-F238E27FC236}">
                <a16:creationId xmlns:a16="http://schemas.microsoft.com/office/drawing/2014/main" id="{93820AEF-8652-954A-957D-50C1C815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1367C223-C9E2-D549-9CA3-3E58DEF1A53E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8</a:t>
            </a:fld>
            <a:endParaRPr lang="en-US" altLang="zh-TW" sz="14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978554D7-2CF4-9D47-BA53-193CD6ED63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93813" y="2420938"/>
            <a:ext cx="7772400" cy="3382962"/>
          </a:xfrm>
        </p:spPr>
        <p:txBody>
          <a:bodyPr/>
          <a:lstStyle/>
          <a:p>
            <a:pPr eaLnBrk="1" hangingPunct="1"/>
            <a:r>
              <a:rPr lang="en-US" altLang="zh-TW" sz="2000" b="1" u="sng"/>
              <a:t>*Program 1.11: </a:t>
            </a:r>
            <a:r>
              <a:rPr lang="en-US" altLang="zh-TW" sz="2000" u="sng">
                <a:solidFill>
                  <a:srgbClr val="C00000"/>
                </a:solidFill>
              </a:rPr>
              <a:t>Iterative function </a:t>
            </a:r>
            <a:r>
              <a:rPr lang="en-US" altLang="zh-TW" sz="2000" u="sng"/>
              <a:t>for summing a list of numbers (p.24)</a:t>
            </a:r>
            <a:br>
              <a:rPr lang="en-US" altLang="zh-TW" sz="2000" u="sng"/>
            </a:br>
            <a:r>
              <a:rPr lang="en-US" altLang="zh-TW" sz="2400"/>
              <a:t>float sum (float list[ ], int n)</a:t>
            </a:r>
            <a:br>
              <a:rPr lang="en-US" altLang="zh-TW" sz="2400"/>
            </a:br>
            <a:r>
              <a:rPr lang="en-US" altLang="zh-TW" sz="2400"/>
              <a:t>{</a:t>
            </a:r>
            <a:br>
              <a:rPr lang="en-US" altLang="zh-TW" sz="2400"/>
            </a:br>
            <a:r>
              <a:rPr lang="en-US" altLang="zh-TW" sz="2400"/>
              <a:t>  float tempsum = 0;</a:t>
            </a:r>
            <a:br>
              <a:rPr lang="en-US" altLang="zh-TW" sz="2400"/>
            </a:br>
            <a:r>
              <a:rPr lang="en-US" altLang="zh-TW" sz="2400"/>
              <a:t>  int i;</a:t>
            </a:r>
            <a:br>
              <a:rPr lang="en-US" altLang="zh-TW" sz="2400"/>
            </a:br>
            <a:r>
              <a:rPr lang="en-US" altLang="zh-TW" sz="2400"/>
              <a:t>  for (i = 0; i&lt;n; i++)</a:t>
            </a:r>
            <a:br>
              <a:rPr lang="en-US" altLang="zh-TW" sz="2400"/>
            </a:br>
            <a:r>
              <a:rPr lang="en-US" altLang="zh-TW" sz="2400"/>
              <a:t>     tempsum += list [i];</a:t>
            </a:r>
            <a:br>
              <a:rPr lang="en-US" altLang="zh-TW" sz="2400"/>
            </a:br>
            <a:r>
              <a:rPr lang="en-US" altLang="zh-TW" sz="2400"/>
              <a:t>  return tempsum;</a:t>
            </a:r>
            <a:br>
              <a:rPr lang="en-US" altLang="zh-TW" sz="2400"/>
            </a:br>
            <a:r>
              <a:rPr lang="en-US" altLang="zh-TW" sz="2400"/>
              <a:t>}      </a:t>
            </a:r>
            <a:r>
              <a:rPr lang="en-US" altLang="zh-TW" sz="2000" u="sng"/>
              <a:t> </a:t>
            </a:r>
            <a:endParaRPr lang="en-US" altLang="zh-TW" sz="2400" b="1" u="sng"/>
          </a:p>
        </p:txBody>
      </p:sp>
      <p:sp>
        <p:nvSpPr>
          <p:cNvPr id="22532" name="Rectangle 1026">
            <a:extLst>
              <a:ext uri="{FF2B5EF4-FFF2-40B4-BE49-F238E27FC236}">
                <a16:creationId xmlns:a16="http://schemas.microsoft.com/office/drawing/2014/main" id="{375C87A5-A1CE-384F-A6C3-F4AAAF3F28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163" y="-26988"/>
            <a:ext cx="77724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4400">
                <a:solidFill>
                  <a:schemeClr val="tx2"/>
                </a:solidFill>
              </a:rPr>
              <a:t>Summing a list of numbers</a:t>
            </a:r>
          </a:p>
        </p:txBody>
      </p:sp>
      <p:sp>
        <p:nvSpPr>
          <p:cNvPr id="22533" name="Rectangle 1027">
            <a:extLst>
              <a:ext uri="{FF2B5EF4-FFF2-40B4-BE49-F238E27FC236}">
                <a16:creationId xmlns:a16="http://schemas.microsoft.com/office/drawing/2014/main" id="{65759101-FE90-ED41-B93C-878DB2E9F2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0938" y="1098550"/>
            <a:ext cx="77724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/>
            <a:r>
              <a:rPr lang="en-US" altLang="zh-TW" sz="2800"/>
              <a:t>Input: list and number of items</a:t>
            </a:r>
          </a:p>
          <a:p>
            <a:pPr eaLnBrk="1" hangingPunct="1"/>
            <a:r>
              <a:rPr lang="en-US" altLang="zh-TW" sz="2800"/>
              <a:t>Output: sum of numbers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頁尾版面配置區 5">
            <a:extLst>
              <a:ext uri="{FF2B5EF4-FFF2-40B4-BE49-F238E27FC236}">
                <a16:creationId xmlns:a16="http://schemas.microsoft.com/office/drawing/2014/main" id="{E3CB88E9-1033-B046-811D-21B4276DC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TW" sz="1400"/>
              <a:t>CHAPTER 1</a:t>
            </a:r>
          </a:p>
        </p:txBody>
      </p:sp>
      <p:sp>
        <p:nvSpPr>
          <p:cNvPr id="24578" name="投影片編號版面配置區 6">
            <a:extLst>
              <a:ext uri="{FF2B5EF4-FFF2-40B4-BE49-F238E27FC236}">
                <a16:creationId xmlns:a16="http://schemas.microsoft.com/office/drawing/2014/main" id="{0A76B356-1EE9-CF4C-A662-FE575920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Monotype Sorts" pitchFamily="2" charset="2"/>
              <a:buChar char="n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95EEE343-1F67-B649-9259-642D81C92BE0}" type="slidenum">
              <a:rPr lang="en-US" altLang="zh-TW" sz="1400" smtClean="0"/>
              <a:pPr>
                <a:spcBef>
                  <a:spcPct val="50000"/>
                </a:spcBef>
                <a:buClrTx/>
                <a:buSzTx/>
                <a:buFontTx/>
                <a:buNone/>
              </a:pPr>
              <a:t>9</a:t>
            </a:fld>
            <a:endParaRPr lang="en-US" altLang="zh-TW" sz="1400"/>
          </a:p>
        </p:txBody>
      </p:sp>
      <p:sp>
        <p:nvSpPr>
          <p:cNvPr id="24579" name="Rectangle 1026">
            <a:extLst>
              <a:ext uri="{FF2B5EF4-FFF2-40B4-BE49-F238E27FC236}">
                <a16:creationId xmlns:a16="http://schemas.microsoft.com/office/drawing/2014/main" id="{3B5A9B38-FDDD-374A-956F-7AA425BE2B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3163" y="-26988"/>
            <a:ext cx="7772400" cy="1143001"/>
          </a:xfrm>
        </p:spPr>
        <p:txBody>
          <a:bodyPr/>
          <a:lstStyle/>
          <a:p>
            <a:pPr algn="ctr" eaLnBrk="1" hangingPunct="1"/>
            <a:r>
              <a:rPr lang="en-US" altLang="zh-TW"/>
              <a:t>Recursive Algorithms</a:t>
            </a:r>
          </a:p>
        </p:txBody>
      </p:sp>
      <p:sp>
        <p:nvSpPr>
          <p:cNvPr id="24580" name="Rectangle 1027">
            <a:extLst>
              <a:ext uri="{FF2B5EF4-FFF2-40B4-BE49-F238E27FC236}">
                <a16:creationId xmlns:a16="http://schemas.microsoft.com/office/drawing/2014/main" id="{91308719-42AA-A142-8068-6BAA950AEC9E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173163" y="1125538"/>
            <a:ext cx="7772400" cy="1981200"/>
          </a:xfrm>
        </p:spPr>
        <p:txBody>
          <a:bodyPr/>
          <a:lstStyle/>
          <a:p>
            <a:pPr eaLnBrk="1" hangingPunct="1"/>
            <a:r>
              <a:rPr lang="en-US" altLang="zh-TW" sz="2800"/>
              <a:t>Recursion:</a:t>
            </a:r>
          </a:p>
          <a:p>
            <a:pPr lvl="1" eaLnBrk="1" hangingPunct="1"/>
            <a:r>
              <a:rPr lang="en-US" altLang="zh-TW" sz="2400"/>
              <a:t>A function call itself (direct recursion)</a:t>
            </a:r>
          </a:p>
          <a:p>
            <a:pPr lvl="1" eaLnBrk="1" hangingPunct="1"/>
            <a:r>
              <a:rPr lang="en-US" altLang="zh-TW" sz="2400"/>
              <a:t>A function call other functions that invoke the calling again (indirect recursion)</a:t>
            </a:r>
          </a:p>
          <a:p>
            <a:pPr eaLnBrk="1" hangingPunct="1"/>
            <a:r>
              <a:rPr lang="en-US" altLang="zh-TW" sz="2800"/>
              <a:t>Any function that we can write using </a:t>
            </a:r>
            <a:r>
              <a:rPr lang="en-US" altLang="zh-TW" sz="2800" b="1"/>
              <a:t>assignment</a:t>
            </a:r>
            <a:r>
              <a:rPr lang="en-US" altLang="zh-TW" sz="2800"/>
              <a:t>, </a:t>
            </a:r>
            <a:r>
              <a:rPr lang="en-US" altLang="zh-TW" sz="2800" b="1"/>
              <a:t>if-else</a:t>
            </a:r>
            <a:r>
              <a:rPr lang="en-US" altLang="zh-TW" sz="2800"/>
              <a:t>, and </a:t>
            </a:r>
            <a:r>
              <a:rPr lang="en-US" altLang="zh-TW" sz="2800" b="1"/>
              <a:t>while</a:t>
            </a:r>
            <a:r>
              <a:rPr lang="en-US" altLang="zh-TW" sz="2800"/>
              <a:t> statement can be written recursively</a:t>
            </a:r>
          </a:p>
          <a:p>
            <a:pPr eaLnBrk="1" hangingPunct="1"/>
            <a:r>
              <a:rPr lang="en-US" altLang="zh-TW" sz="2800"/>
              <a:t>Recursive function allows us to express an complex process in very clear terms</a:t>
            </a:r>
          </a:p>
          <a:p>
            <a:pPr eaLnBrk="1" hangingPunct="1"/>
            <a:endParaRPr lang="en-US" altLang="zh-TW" sz="2800"/>
          </a:p>
        </p:txBody>
      </p:sp>
      <p:pic>
        <p:nvPicPr>
          <p:cNvPr id="24581" name="圖片 2">
            <a:extLst>
              <a:ext uri="{FF2B5EF4-FFF2-40B4-BE49-F238E27FC236}">
                <a16:creationId xmlns:a16="http://schemas.microsoft.com/office/drawing/2014/main" id="{B2B3F138-E505-7F48-849A-23A7D65B7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5229225"/>
            <a:ext cx="6121400" cy="100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ds Tie.pot">
  <a:themeElements>
    <a:clrScheme name="Dads Tie.pot 2">
      <a:dk1>
        <a:srgbClr val="000000"/>
      </a:dk1>
      <a:lt1>
        <a:srgbClr val="FFFFFF"/>
      </a:lt1>
      <a:dk2>
        <a:srgbClr val="003366"/>
      </a:dk2>
      <a:lt2>
        <a:srgbClr val="5490A8"/>
      </a:lt2>
      <a:accent1>
        <a:srgbClr val="0099CC"/>
      </a:accent1>
      <a:accent2>
        <a:srgbClr val="3366CC"/>
      </a:accent2>
      <a:accent3>
        <a:srgbClr val="FFFFFF"/>
      </a:accent3>
      <a:accent4>
        <a:srgbClr val="000000"/>
      </a:accent4>
      <a:accent5>
        <a:srgbClr val="AACAE2"/>
      </a:accent5>
      <a:accent6>
        <a:srgbClr val="2D5CB9"/>
      </a:accent6>
      <a:hlink>
        <a:srgbClr val="99CCFF"/>
      </a:hlink>
      <a:folHlink>
        <a:srgbClr val="E1E1B7"/>
      </a:folHlink>
    </a:clrScheme>
    <a:fontScheme name="Dads Tie.pot">
      <a:majorFont>
        <a:latin typeface="Times New Roman"/>
        <a:ea typeface="新細明體"/>
        <a:cs typeface=""/>
      </a:majorFont>
      <a:minorFont>
        <a:latin typeface="Times New Roman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000" b="0" i="0" u="none" strike="noStrike" cap="none" normalizeH="0" baseline="0" smtClean="0">
            <a:ln>
              <a:noFill/>
            </a:ln>
            <a:solidFill>
              <a:srgbClr val="CC3300"/>
            </a:solidFill>
            <a:effectLst/>
            <a:latin typeface="Times New Roman" panose="02020603050405020304" pitchFamily="18" charset="0"/>
            <a:ea typeface="新細明體" panose="02020500000000000000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000" b="0" i="0" u="none" strike="noStrike" cap="none" normalizeH="0" baseline="0" smtClean="0">
            <a:ln>
              <a:noFill/>
            </a:ln>
            <a:solidFill>
              <a:srgbClr val="CC3300"/>
            </a:solidFill>
            <a:effectLst/>
            <a:latin typeface="Times New Roman" panose="02020603050405020304" pitchFamily="18" charset="0"/>
            <a:ea typeface="新細明體" panose="02020500000000000000" pitchFamily="18" charset="-120"/>
          </a:defRPr>
        </a:defPPr>
      </a:lstStyle>
    </a:lnDef>
  </a:objectDefaults>
  <a:extraClrSchemeLst>
    <a:extraClrScheme>
      <a:clrScheme name="Dads Tie.pot 1">
        <a:dk1>
          <a:srgbClr val="5490A8"/>
        </a:dk1>
        <a:lt1>
          <a:srgbClr val="DDDDDD"/>
        </a:lt1>
        <a:dk2>
          <a:srgbClr val="00172E"/>
        </a:dk2>
        <a:lt2>
          <a:srgbClr val="CCECFF"/>
        </a:lt2>
        <a:accent1>
          <a:srgbClr val="0099CC"/>
        </a:accent1>
        <a:accent2>
          <a:srgbClr val="3366CC"/>
        </a:accent2>
        <a:accent3>
          <a:srgbClr val="AAABAD"/>
        </a:accent3>
        <a:accent4>
          <a:srgbClr val="BDBDBD"/>
        </a:accent4>
        <a:accent5>
          <a:srgbClr val="AACAE2"/>
        </a:accent5>
        <a:accent6>
          <a:srgbClr val="2D5CB9"/>
        </a:accent6>
        <a:hlink>
          <a:srgbClr val="99CCFF"/>
        </a:hlink>
        <a:folHlink>
          <a:srgbClr val="E1E1B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ds Tie.pot 2">
        <a:dk1>
          <a:srgbClr val="000000"/>
        </a:dk1>
        <a:lt1>
          <a:srgbClr val="FFFFFF"/>
        </a:lt1>
        <a:dk2>
          <a:srgbClr val="003366"/>
        </a:dk2>
        <a:lt2>
          <a:srgbClr val="5490A8"/>
        </a:lt2>
        <a:accent1>
          <a:srgbClr val="0099CC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AACAE2"/>
        </a:accent5>
        <a:accent6>
          <a:srgbClr val="2D5CB9"/>
        </a:accent6>
        <a:hlink>
          <a:srgbClr val="99CCFF"/>
        </a:hlink>
        <a:folHlink>
          <a:srgbClr val="E1E1B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ds Tie.pot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ds Tie.pot 4">
        <a:dk1>
          <a:srgbClr val="000000"/>
        </a:dk1>
        <a:lt1>
          <a:srgbClr val="FFFFFF"/>
        </a:lt1>
        <a:dk2>
          <a:srgbClr val="666633"/>
        </a:dk2>
        <a:lt2>
          <a:srgbClr val="908A6C"/>
        </a:lt2>
        <a:accent1>
          <a:srgbClr val="808000"/>
        </a:accent1>
        <a:accent2>
          <a:srgbClr val="996633"/>
        </a:accent2>
        <a:accent3>
          <a:srgbClr val="FFFFFF"/>
        </a:accent3>
        <a:accent4>
          <a:srgbClr val="000000"/>
        </a:accent4>
        <a:accent5>
          <a:srgbClr val="C0C0AA"/>
        </a:accent5>
        <a:accent6>
          <a:srgbClr val="8A5C2D"/>
        </a:accent6>
        <a:hlink>
          <a:srgbClr val="CCCC00"/>
        </a:hlink>
        <a:folHlink>
          <a:srgbClr val="D6DE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ds Tie.pot 5">
        <a:dk1>
          <a:srgbClr val="000000"/>
        </a:dk1>
        <a:lt1>
          <a:srgbClr val="FFFFFF"/>
        </a:lt1>
        <a:dk2>
          <a:srgbClr val="181848"/>
        </a:dk2>
        <a:lt2>
          <a:srgbClr val="656F97"/>
        </a:lt2>
        <a:accent1>
          <a:srgbClr val="6666FF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8B8FF"/>
        </a:accent5>
        <a:accent6>
          <a:srgbClr val="2D2D8A"/>
        </a:accent6>
        <a:hlink>
          <a:srgbClr val="9A9ABC"/>
        </a:hlink>
        <a:folHlink>
          <a:srgbClr val="D2B6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ds Tie.pot 6">
        <a:dk1>
          <a:srgbClr val="CC0066"/>
        </a:dk1>
        <a:lt1>
          <a:srgbClr val="FFFFFF"/>
        </a:lt1>
        <a:dk2>
          <a:srgbClr val="000000"/>
        </a:dk2>
        <a:lt2>
          <a:srgbClr val="CC0099"/>
        </a:lt2>
        <a:accent1>
          <a:srgbClr val="FF9900"/>
        </a:accent1>
        <a:accent2>
          <a:srgbClr val="CC6600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B95C00"/>
        </a:accent6>
        <a:hlink>
          <a:srgbClr val="009900"/>
        </a:hlink>
        <a:folHlink>
          <a:srgbClr val="A50021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6360</TotalTime>
  <Words>4799</Words>
  <Application>Microsoft Office PowerPoint</Application>
  <PresentationFormat>如螢幕大小 (4:3)</PresentationFormat>
  <Paragraphs>519</Paragraphs>
  <Slides>52</Slides>
  <Notes>4</Notes>
  <HiddenSlides>1</HiddenSlides>
  <MMClips>0</MMClips>
  <ScaleCrop>false</ScaleCrop>
  <HeadingPairs>
    <vt:vector size="8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52</vt:i4>
      </vt:variant>
    </vt:vector>
  </HeadingPairs>
  <TitlesOfParts>
    <vt:vector size="61" baseType="lpstr">
      <vt:lpstr>Monotype Sorts</vt:lpstr>
      <vt:lpstr>新細明體</vt:lpstr>
      <vt:lpstr>Arial</vt:lpstr>
      <vt:lpstr>Symbol</vt:lpstr>
      <vt:lpstr>Times New Roman</vt:lpstr>
      <vt:lpstr>Wingdings</vt:lpstr>
      <vt:lpstr>Dads Tie.pot</vt:lpstr>
      <vt:lpstr>文件</vt:lpstr>
      <vt:lpstr>圖表</vt:lpstr>
      <vt:lpstr>CHAPTER 1  BASIC CONCEPT</vt:lpstr>
      <vt:lpstr>Data Type</vt:lpstr>
      <vt:lpstr>Data Abstraction</vt:lpstr>
      <vt:lpstr>Specification vs. Implementation</vt:lpstr>
      <vt:lpstr>*Structure 1.1:Abstract data type Natural_Number (p.20) structure Natural_Number is     objects:  an ordered subrange of the integers starting at zero and ending        at the maximum integer (INT_MAX) on the computer     functions:        for all x, y  Nat_Number; TRUE, FALSE  Boolean        and where +, -, &lt;, and == are the usual integer operations.        Nat_No Zero (  )         ::=  0        Boolean  Is_Zero(x)    ::= if (x) return FALSE                                                  else return TRUE        Boolean Equal(x,y)    ::= if (x== y) return TRUE                                                 else return FALSE        Nat_No Successor(x)  ::= if (x == INT_MAX) return x                                                  else return x+1        Nat_No Add(x, y)       ::= if ((x+y) &lt;= INT_MAX) return x+y                                                   else return INT_MAX        Nat_No Subtract(x,y) ::= if (x&lt;y) return 0                                                  else return x-y     end Natural_Number    </vt:lpstr>
      <vt:lpstr>PowerPoint 簡報</vt:lpstr>
      <vt:lpstr>Algorithm</vt:lpstr>
      <vt:lpstr>*Program 1.11: Iterative function for summing a list of numbers (p.24) float sum (float list[ ], int n) {   float tempsum = 0;   int i;   for (i = 0; i&lt;n; i++)      tempsum += list [i];   return tempsum; }       </vt:lpstr>
      <vt:lpstr>Recursive Algorithms</vt:lpstr>
      <vt:lpstr>*Program 1.11: Iterative function for summing a list of numbers (p.24) float sum (float list[ ], int n) {   float tempsum = 0;   int i;   for (i = 0; i&lt;n; i++)      tempsum += list [i];   return tempsum; }       </vt:lpstr>
      <vt:lpstr>PowerPoint 簡報</vt:lpstr>
      <vt:lpstr>PowerPoint 簡報</vt:lpstr>
      <vt:lpstr>PowerPoint 簡報</vt:lpstr>
      <vt:lpstr>*Program 1.5: Searching in an sorted list (p.12)  while (there are more integers to check) {       middle = (left + right) / 2 ;       if (searchnum &gt; list[middle])  left = middle + 1 ;       else if (searchnum &lt; list[middle])  right = middle - 1;       else  return middle; } Not found;</vt:lpstr>
      <vt:lpstr>*Program 1.7: searching an ordered list (p.13)  void binarysearch (int list[ ], int searchnum, int left, int right) { /* search list [0] &lt;= list [1] &lt;= … &lt;= list [n-1] for        searchnum. Return its position if found. Otherwise        return -1 */    int middle;    while (left &lt;= right) {       middle = (left + right) / 2 ;       switch ( COMPARE (list [middle], searchnum) ) {           case -1: left = middle + 1; break;           case  0: return middle;           case  1: right = middle - 1;       }    }    return -1; } </vt:lpstr>
      <vt:lpstr>*Program 1.8: Recursive implementation of binary search (p.15)  void binarysearch (int list[ ], int searchnum, int left, int right) { /* search list [0] &lt;= list [1] &lt;= … &lt;= list [n-1] for        searchnum. Return its position if found. Otherwise        return -1 */    int middle;    if (left &lt;= right) {       middle = (left + right) / 2 ;       switch ( COMPARE (list [middle], searchnum) ) {           case -1:   return binarysearch(list, searchnum, middle+1, right);           case  0: return middle;           case  1:  return binarysearch(list, searchnum, left, middle-1);       }    }    return -1; } </vt:lpstr>
      <vt:lpstr>PowerPoint 簡報</vt:lpstr>
      <vt:lpstr>PowerPoint 簡報</vt:lpstr>
      <vt:lpstr>Example: find all the possible permutations of set (a, b, c)  a followed by all permutation of (b, c) b followed by all permutation of (a, c) c followed by all permutation of (a, b)</vt:lpstr>
      <vt:lpstr>*Program 1.9: Recursive permutation generator (p.16)  void perm (char *list, int i, int n) { /* generate all the permutations of list[i] to list[n] */    int j, temp;    if (i == n) {        for ( j = 0; j &lt;= n ; j ++)             printf ( “%c”, list[j] );        printf (“\n”);    }    else { /* if list[i] to list[n] has more than one permutation, generate these recursively */         for ( j = i ; j &lt; n ; j ++ ) {  SWAP (list[i], list[j], temp);  perm (list, i + 1, n );  SWAP (list[i], list[j], temp);         }    } } </vt:lpstr>
      <vt:lpstr>PowerPoint 簡報</vt:lpstr>
      <vt:lpstr>Measurements</vt:lpstr>
      <vt:lpstr>Space Complexity S(P)=C+SP(I)</vt:lpstr>
      <vt:lpstr>*Program 1.10: Simple arithmetic function (p.23) float abc (float a, float b, float c) {     return a + b + b * c + (a + b - c) / (a + b) + 4.00;  }    *Program 1.11: Iterative function for summing a list of numbers (p.24) float sum (float list[ ], int n) {   float tempsum = 0;   int i;   for (i = 0; i&lt;n; i++)      tempsum += list [i];   return tempsum; }       </vt:lpstr>
      <vt:lpstr> int* sum (int n) {   int *list = malloc(sizeof(int), n);   int i;   for (i = 0; i&lt;n; i++)      list = i;   return list; }       </vt:lpstr>
      <vt:lpstr>*Program 1.12: Recursive function for summing a list of numbers (p.24) float rsum(float list[ ], int n) {    if (n) return rsum(list, n-1) + list[n-1];    return 0;  }     *Figure 1.1: Space needed for one recursive call of Program 1.12 (p.25)  </vt:lpstr>
      <vt:lpstr>Time Complexity</vt:lpstr>
      <vt:lpstr>Methods to compute the step count</vt:lpstr>
      <vt:lpstr>*Program 1.13: Program 1.11 with count statements (p.26)  float sum (float list[ ], int n) {     float tempsum = 0;       int i;     for (i = 0; i &lt; n; i++) {            tempsum += list[i];       }       return tempsum; }     </vt:lpstr>
      <vt:lpstr>*Program 1.13: Program 1.11 with count statements (p.26)  float sum (float list[ ], int n) {     float tempsum = 0;      count++;                                /* for assignment */     int i;     for (i = 0; i &lt; n; i++) {           count++;                          /*for the for loop */           tempsum += list[i];            count++;                          /* for assignment */     }     count++;                                /* last execution of for */     count++;                                /* for return */      return tempsum; }     </vt:lpstr>
      <vt:lpstr>*Figure 1.2: Step count table for Program 1.11 (p.30) </vt:lpstr>
      <vt:lpstr>*Program 1.13: Simplified version of Program 1.12 (p.23)  float sum(float list[ ], int n) {     float tempsum = 0;     int i;      for (i = 0; i &lt; n; i++)          count += 2;     count += 3;     return 0; }</vt:lpstr>
      <vt:lpstr>*Program 1.15: Program 1.12 with count statements added (p.27)  float rsum (float list[ ], int n) {  count++;              /*for if conditional */  if (n) {       count++;  /* for return and rsum invocation */       return rsum(list, n-1) + list[n-1];      }      count++;      return 0; }</vt:lpstr>
      <vt:lpstr>*Figure 1.3: Step count table for recursive summing function (p.32) </vt:lpstr>
      <vt:lpstr>*Program 1.16: Matrix addition (p.28)  void add ( int a[ ] [MAX_SIZE], int b[ ] [MAX_SIZE],                               int c [ ] [MAX_SIZE], int rows, int cols) {     int i, j;     for (i = 0; i &lt; rows; i++)        for (j= 0; j &lt; cols; j++)          c[i][j] = a[i][j] +b[i][j];  } </vt:lpstr>
      <vt:lpstr>*Program 1.17: Matrix addition with count statements (p.29)  void add (int a[ ][MAX_SIZE], int b[ ][MAX_SIZE],                             int c[ ][MAX_SIZE], int row, int cols ) {    int i, j;    for (i = 0; i &lt; rows; i++){         count++;                            /* for i for loop */         for (j = 0; j &lt; cols; j++) {            count++;                         /* for j for loop */            c[i][j] = a[i][j] + b[i][j];            count++;                         /* for assignment statement */         }         count++;                            /* last time of j for loop */   }   count++;                                  /* last time of i for loop */ }    </vt:lpstr>
      <vt:lpstr>*Figure 1.4: Step count table for matrix addition (p. 31) </vt:lpstr>
      <vt:lpstr>Evaluation of Complexity</vt:lpstr>
      <vt:lpstr>Comparison of Complexity</vt:lpstr>
      <vt:lpstr>Asymptotic Notation (O)</vt:lpstr>
      <vt:lpstr>*Figure 1.5: Time Complexity of Matrix Addtion (p. 38) </vt:lpstr>
      <vt:lpstr>PowerPoint 簡報</vt:lpstr>
      <vt:lpstr>PowerPoint 簡報</vt:lpstr>
      <vt:lpstr>*Program 1.4: Selection sort (p.11)  void sort (int list[ ], int n) {    int i, j, min, temp;    for (i = 0; i &lt; n-1; i++) {       min = i;       for (j = i+1; j &lt; n; j++)           if (list[j] &lt; list[min])               min = j;       SWAP ( list [i] , list [min], temp );    } } </vt:lpstr>
      <vt:lpstr>*Program 1.7: searching an ordered list (p.13)  void binarysearch (int list[ ], int searchnum, int left, int right) { /* search list [0] &lt;= list [1] &lt;= … &lt;= list [n-1] for        searchnum. Return its position if found. Otherwise        return -1 */    int middle;    while (left &lt;= right) {       middle = (left + right) / 2 ;       switch ( COMPARE (list [middle], searchnum) ) {           case -1: left = middle + 1; break;           case  0: return middle;           case  1: right = middle - 1;       }    }    return -1; } </vt:lpstr>
      <vt:lpstr>*Program 1.9: Recursive permutation generator (p.16)  void perm (char *list, int i, int n) { /* generate all the permutations of list[i] to list[n] */    int j, temp;    if (i == n) {        for ( j = 0; j &lt;= n ; j ++)             printf ( “%c”, list[j] );        printf (“\n”);    }    else { /* if list[i] to list[n] has more than one permutation, generate these recursively */         for ( j = i ; j &lt;= n ; j ++ ) {  SWAP (list[i], list[j], temp);  perm (list, i + 1, n );  SWAP (list[i], list[j], temp);         }    } } </vt:lpstr>
      <vt:lpstr>PowerPoint 簡報</vt:lpstr>
      <vt:lpstr>Asymptotic Notation (Ω)</vt:lpstr>
      <vt:lpstr>Asymptotic Notation (Θ)</vt:lpstr>
      <vt:lpstr>*Figure: Function values</vt:lpstr>
      <vt:lpstr>*Figure 1.8: Plot of function values (p.43)</vt:lpstr>
      <vt:lpstr>*Figure 1.9: Times on a 1 billion instruction per second computer (p.44)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  BASIC CONCEPT</dc:title>
  <cp:lastModifiedBy>user</cp:lastModifiedBy>
  <cp:revision>348</cp:revision>
  <dcterms:modified xsi:type="dcterms:W3CDTF">2020-09-15T05:54:58Z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2</vt:i4>
  </property>
  <property fmtid="{D5CDD505-2E9C-101B-9397-08002B2CF9AE}" pid="6" name="ScreenUsage">
    <vt:i4>3</vt:i4>
  </property>
  <property fmtid="{D5CDD505-2E9C-101B-9397-08002B2CF9AE}" pid="7" name="MailAddress">
    <vt:lpwstr>hh_chen@csie.ntu.edu.tw</vt:lpwstr>
  </property>
  <property fmtid="{D5CDD505-2E9C-101B-9397-08002B2CF9AE}" pid="8" name="HomePage">
    <vt:lpwstr/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2</vt:i4>
  </property>
  <property fmtid="{D5CDD505-2E9C-101B-9397-08002B2CF9AE}" pid="19" name="ShowNotes">
    <vt:bool>false</vt:bool>
  </property>
  <property fmtid="{D5CDD505-2E9C-101B-9397-08002B2CF9AE}" pid="20" name="NavBtnPos">
    <vt:i4>3</vt:i4>
  </property>
  <property fmtid="{D5CDD505-2E9C-101B-9397-08002B2CF9AE}" pid="21" name="OutputDir">
    <vt:lpwstr>U:\get\Personal\資料結構</vt:lpwstr>
  </property>
  <property fmtid="{D5CDD505-2E9C-101B-9397-08002B2CF9AE}" pid="22" name="EncodingType">
    <vt:i4>5</vt:i4>
  </property>
</Properties>
</file>